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8"/>
  </p:notesMasterIdLst>
  <p:sldIdLst>
    <p:sldId id="492" r:id="rId2"/>
    <p:sldId id="513" r:id="rId3"/>
    <p:sldId id="414" r:id="rId4"/>
    <p:sldId id="466" r:id="rId5"/>
    <p:sldId id="462" r:id="rId6"/>
    <p:sldId id="490" r:id="rId7"/>
    <p:sldId id="491" r:id="rId8"/>
    <p:sldId id="489" r:id="rId9"/>
    <p:sldId id="508" r:id="rId10"/>
    <p:sldId id="509" r:id="rId11"/>
    <p:sldId id="511" r:id="rId12"/>
    <p:sldId id="512" r:id="rId13"/>
    <p:sldId id="419" r:id="rId14"/>
    <p:sldId id="505" r:id="rId15"/>
    <p:sldId id="506" r:id="rId16"/>
    <p:sldId id="514" r:id="rId17"/>
    <p:sldId id="507" r:id="rId18"/>
    <p:sldId id="498" r:id="rId19"/>
    <p:sldId id="499" r:id="rId20"/>
    <p:sldId id="504" r:id="rId21"/>
    <p:sldId id="503" r:id="rId22"/>
    <p:sldId id="487" r:id="rId23"/>
    <p:sldId id="399" r:id="rId24"/>
    <p:sldId id="409" r:id="rId25"/>
    <p:sldId id="485" r:id="rId26"/>
    <p:sldId id="48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20" autoAdjust="0"/>
    <p:restoredTop sz="95326" autoAdjust="0"/>
  </p:normalViewPr>
  <p:slideViewPr>
    <p:cSldViewPr snapToGrid="0">
      <p:cViewPr varScale="1">
        <p:scale>
          <a:sx n="72" d="100"/>
          <a:sy n="72" d="100"/>
        </p:scale>
        <p:origin x="102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B3C10C-AA36-D549-BC5C-D2F79B25B25A}" type="doc">
      <dgm:prSet loTypeId="urn:microsoft.com/office/officeart/2005/8/layout/radial5" loCatId="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E08DCDA-8E45-EC4B-82AD-75CBB4B9AE0D}">
      <dgm:prSet phldrT="[Text]" custT="1"/>
      <dgm:spPr>
        <a:solidFill>
          <a:srgbClr val="FFFFFF"/>
        </a:solidFill>
        <a:ln w="19050" cmpd="sng">
          <a:solidFill>
            <a:srgbClr val="FF6600"/>
          </a:solidFill>
        </a:ln>
        <a:effectLst/>
      </dgm:spPr>
      <dgm:t>
        <a:bodyPr/>
        <a:lstStyle/>
        <a:p>
          <a:r>
            <a:rPr lang="en-US" sz="2400" dirty="0">
              <a:latin typeface="+mn-lt"/>
              <a:cs typeface="Optima"/>
            </a:rPr>
            <a:t>CDS</a:t>
          </a:r>
          <a:endParaRPr lang="en-US" sz="2800" dirty="0">
            <a:latin typeface="+mn-lt"/>
            <a:cs typeface="Optima"/>
          </a:endParaRPr>
        </a:p>
      </dgm:t>
    </dgm:pt>
    <dgm:pt modelId="{3B29A69C-7CD0-2347-934B-E3D81101DF3E}" type="parTrans" cxnId="{5F9EBD15-52F4-5243-B473-BFCCA3DF75E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D656B8F2-E554-7245-9020-44B6A9DAD08E}" type="sibTrans" cxnId="{5F9EBD15-52F4-5243-B473-BFCCA3DF75E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1DD5677A-F751-2E49-B6BC-DCF545450E54}">
      <dgm:prSet phldrT="[Text]"/>
      <dgm:spPr>
        <a:solidFill>
          <a:srgbClr val="FFFFFF"/>
        </a:solidFill>
        <a:ln w="19050" cmpd="sng">
          <a:solidFill>
            <a:schemeClr val="tx1">
              <a:lumMod val="50000"/>
              <a:lumOff val="50000"/>
            </a:schemeClr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Business</a:t>
          </a:r>
          <a:r>
            <a:rPr lang="en-US" dirty="0">
              <a:latin typeface="Optima"/>
              <a:cs typeface="Optima"/>
            </a:rPr>
            <a:t> </a:t>
          </a:r>
          <a:r>
            <a:rPr lang="en-US" dirty="0">
              <a:latin typeface="+mn-lt"/>
              <a:cs typeface="Optima"/>
            </a:rPr>
            <a:t>Logic</a:t>
          </a:r>
        </a:p>
      </dgm:t>
    </dgm:pt>
    <dgm:pt modelId="{1CFB0CDC-BAC1-AE48-BA22-5DA8D32A38D6}" type="parTrans" cxnId="{0F1804E9-8506-CB45-B9D3-1EB3A143AE0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8507624D-C4A5-FA44-906A-BA93A32FE66B}" type="sibTrans" cxnId="{0F1804E9-8506-CB45-B9D3-1EB3A143AE0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94C84887-2729-074F-BD1C-28797ADB806C}">
      <dgm:prSet phldrT="[Text]"/>
      <dgm:spPr>
        <a:solidFill>
          <a:srgbClr val="FFFFFF"/>
        </a:solidFill>
        <a:ln w="19050" cmpd="sng">
          <a:solidFill>
            <a:srgbClr val="3366FF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Analytics</a:t>
          </a:r>
        </a:p>
      </dgm:t>
    </dgm:pt>
    <dgm:pt modelId="{6F8C5E5B-909C-584E-BE9D-B63CA1BCC2CD}" type="parTrans" cxnId="{3D631AF3-4EF1-984A-B269-B217E4AEB48B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F707849C-B6A0-AD47-ABB1-F8F33B2D693D}" type="sibTrans" cxnId="{3D631AF3-4EF1-984A-B269-B217E4AEB48B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D3A02A71-C014-DD49-9AB7-414370309CA9}">
      <dgm:prSet phldrT="[Text]"/>
      <dgm:spPr>
        <a:solidFill>
          <a:srgbClr val="FFFFFF"/>
        </a:solidFill>
        <a:ln w="19050" cmpd="sng">
          <a:solidFill>
            <a:schemeClr val="accent4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OData</a:t>
          </a:r>
        </a:p>
      </dgm:t>
    </dgm:pt>
    <dgm:pt modelId="{C4F9CD8F-7DDE-BF47-868D-D2E12ABC6C37}" type="parTrans" cxnId="{B02063BD-7A03-834B-B6A3-E9E14112B23D}">
      <dgm:prSet/>
      <dgm:spPr/>
      <dgm:t>
        <a:bodyPr/>
        <a:lstStyle/>
        <a:p>
          <a:endParaRPr lang="en-US" dirty="0">
            <a:latin typeface="Optima"/>
            <a:cs typeface="Optima"/>
          </a:endParaRPr>
        </a:p>
      </dgm:t>
    </dgm:pt>
    <dgm:pt modelId="{859A7D02-588B-7340-B6A1-0FE98B17437C}" type="sibTrans" cxnId="{B02063BD-7A03-834B-B6A3-E9E14112B23D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6AD7ACC1-DA02-D647-BB05-E9008553489B}">
      <dgm:prSet phldrT="[Text]"/>
      <dgm:spPr>
        <a:solidFill>
          <a:srgbClr val="FFFFFF"/>
        </a:solidFill>
        <a:ln w="19050" cmpd="sng">
          <a:solidFill>
            <a:schemeClr val="accent5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Search</a:t>
          </a:r>
        </a:p>
      </dgm:t>
    </dgm:pt>
    <dgm:pt modelId="{BA996EF9-623F-C04A-B95E-894E5AAFA0C3}" type="parTrans" cxnId="{C0069204-8C09-9D4E-9852-5422A491827E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E400F15C-8034-724F-84A7-04F14D9BDB3F}" type="sibTrans" cxnId="{C0069204-8C09-9D4E-9852-5422A491827E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8554DC3A-BB48-444D-B6B9-C882B8699A83}">
      <dgm:prSet phldrT="[Text]"/>
      <dgm:spPr>
        <a:solidFill>
          <a:srgbClr val="FFFFFF"/>
        </a:solidFill>
        <a:ln w="19050" cmpd="sng">
          <a:solidFill>
            <a:schemeClr val="accent6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BI-Tools</a:t>
          </a:r>
        </a:p>
      </dgm:t>
    </dgm:pt>
    <dgm:pt modelId="{4F9B4BCC-894D-7E4B-81A6-AFDA96533BB8}" type="parTrans" cxnId="{26653023-D3FD-B340-8CA2-A67F0C147E6F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83F68CD4-5E89-EA46-A2DA-60A06E0F5DE9}" type="sibTrans" cxnId="{26653023-D3FD-B340-8CA2-A67F0C147E6F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0A48CA6C-68C4-F448-B13B-9C8034303E84}">
      <dgm:prSet phldrT="[Text]"/>
      <dgm:spPr>
        <a:solidFill>
          <a:srgbClr val="FFFFFF"/>
        </a:solidFill>
        <a:ln w="19050" cmpd="sng">
          <a:solidFill>
            <a:schemeClr val="accent1">
              <a:lumMod val="60000"/>
              <a:lumOff val="40000"/>
            </a:schemeClr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Planning</a:t>
          </a:r>
        </a:p>
      </dgm:t>
    </dgm:pt>
    <dgm:pt modelId="{41E74701-FDAA-704F-838E-AD3E6516655B}" type="parTrans" cxnId="{BCCECA73-D7B8-A64A-94C2-6BFD8BBF0C71}">
      <dgm:prSet/>
      <dgm:spPr>
        <a:solidFill>
          <a:schemeClr val="accent1">
            <a:lumMod val="60000"/>
            <a:lumOff val="40000"/>
          </a:schemeClr>
        </a:solidFill>
        <a:ln>
          <a:solidFill>
            <a:srgbClr val="FFD05D"/>
          </a:solidFill>
        </a:ln>
      </dgm:spPr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F7F26181-DF13-3044-9DD3-9892BF41EBA9}" type="sibTrans" cxnId="{BCCECA73-D7B8-A64A-94C2-6BFD8BBF0C71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BDEF9AAE-45AF-814F-A207-FFE4C70A6172}" type="pres">
      <dgm:prSet presAssocID="{10B3C10C-AA36-D549-BC5C-D2F79B25B25A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E5C22EA-FD44-7E4D-9E73-F6D40DDD28A5}" type="pres">
      <dgm:prSet presAssocID="{6E08DCDA-8E45-EC4B-82AD-75CBB4B9AE0D}" presName="centerShape" presStyleLbl="node0" presStyleIdx="0" presStyleCnt="1" custLinFactNeighborX="-2786"/>
      <dgm:spPr/>
      <dgm:t>
        <a:bodyPr/>
        <a:lstStyle/>
        <a:p>
          <a:endParaRPr lang="en-US"/>
        </a:p>
      </dgm:t>
    </dgm:pt>
    <dgm:pt modelId="{E1578455-50C3-D14D-8D16-AE2AAE2A4797}" type="pres">
      <dgm:prSet presAssocID="{1CFB0CDC-BAC1-AE48-BA22-5DA8D32A38D6}" presName="parTrans" presStyleLbl="sibTrans2D1" presStyleIdx="0" presStyleCnt="6" custAng="10800000"/>
      <dgm:spPr/>
      <dgm:t>
        <a:bodyPr/>
        <a:lstStyle/>
        <a:p>
          <a:endParaRPr lang="en-US"/>
        </a:p>
      </dgm:t>
    </dgm:pt>
    <dgm:pt modelId="{5C102C8F-51EA-FD47-B682-F0DD7AD34439}" type="pres">
      <dgm:prSet presAssocID="{1CFB0CDC-BAC1-AE48-BA22-5DA8D32A38D6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1A9EB615-F0E8-C646-BC91-63330E7EEC3F}" type="pres">
      <dgm:prSet presAssocID="{1DD5677A-F751-2E49-B6BC-DCF545450E54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B3EB51-91AB-3E40-A345-57818554DE63}" type="pres">
      <dgm:prSet presAssocID="{6F8C5E5B-909C-584E-BE9D-B63CA1BCC2CD}" presName="parTrans" presStyleLbl="sibTrans2D1" presStyleIdx="1" presStyleCnt="6" custAng="10748100"/>
      <dgm:spPr/>
      <dgm:t>
        <a:bodyPr/>
        <a:lstStyle/>
        <a:p>
          <a:endParaRPr lang="en-US"/>
        </a:p>
      </dgm:t>
    </dgm:pt>
    <dgm:pt modelId="{EBE2E7EC-298B-9545-82D5-FE7DEF7EE246}" type="pres">
      <dgm:prSet presAssocID="{6F8C5E5B-909C-584E-BE9D-B63CA1BCC2CD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24C348AE-9E0F-6E47-A42B-B738FAB41A49}" type="pres">
      <dgm:prSet presAssocID="{94C84887-2729-074F-BD1C-28797ADB806C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B3A66D-55F0-EF4E-B74C-0A8FDBFFF18B}" type="pres">
      <dgm:prSet presAssocID="{C4F9CD8F-7DDE-BF47-868D-D2E12ABC6C37}" presName="parTrans" presStyleLbl="sibTrans2D1" presStyleIdx="2" presStyleCnt="6" custAng="10903796"/>
      <dgm:spPr/>
      <dgm:t>
        <a:bodyPr/>
        <a:lstStyle/>
        <a:p>
          <a:endParaRPr lang="en-US"/>
        </a:p>
      </dgm:t>
    </dgm:pt>
    <dgm:pt modelId="{34B28FEE-7470-5044-8A72-4F4F66425ECE}" type="pres">
      <dgm:prSet presAssocID="{C4F9CD8F-7DDE-BF47-868D-D2E12ABC6C37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E58B3210-AA2A-BF46-99EB-D2C2735424CD}" type="pres">
      <dgm:prSet presAssocID="{D3A02A71-C014-DD49-9AB7-414370309CA9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309BBE-B08D-214E-AAB1-F4EF7F7F6612}" type="pres">
      <dgm:prSet presAssocID="{BA996EF9-623F-C04A-B95E-894E5AAFA0C3}" presName="parTrans" presStyleLbl="sibTrans2D1" presStyleIdx="3" presStyleCnt="6" custAng="10800000"/>
      <dgm:spPr/>
      <dgm:t>
        <a:bodyPr/>
        <a:lstStyle/>
        <a:p>
          <a:endParaRPr lang="en-US"/>
        </a:p>
      </dgm:t>
    </dgm:pt>
    <dgm:pt modelId="{AD45A8B1-9D5A-654B-A2CA-21387B57BAF1}" type="pres">
      <dgm:prSet presAssocID="{BA996EF9-623F-C04A-B95E-894E5AAFA0C3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85FC0BFD-8FF9-B14B-A098-ADFADABC3FBC}" type="pres">
      <dgm:prSet presAssocID="{6AD7ACC1-DA02-D647-BB05-E9008553489B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64A4E9-E069-0546-8FA3-81121BF6259B}" type="pres">
      <dgm:prSet presAssocID="{4F9B4BCC-894D-7E4B-81A6-AFDA96533BB8}" presName="parTrans" presStyleLbl="sibTrans2D1" presStyleIdx="4" presStyleCnt="6" custAng="10690785"/>
      <dgm:spPr/>
      <dgm:t>
        <a:bodyPr/>
        <a:lstStyle/>
        <a:p>
          <a:endParaRPr lang="en-US"/>
        </a:p>
      </dgm:t>
    </dgm:pt>
    <dgm:pt modelId="{38547E00-9194-E441-B65A-1EB8E2A3611E}" type="pres">
      <dgm:prSet presAssocID="{4F9B4BCC-894D-7E4B-81A6-AFDA96533BB8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4E356C13-F8BF-414F-BF7E-6B7383CDC76C}" type="pres">
      <dgm:prSet presAssocID="{8554DC3A-BB48-444D-B6B9-C882B8699A83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B9DD57-6255-5D44-A4ED-A8D1A47F2F82}" type="pres">
      <dgm:prSet presAssocID="{41E74701-FDAA-704F-838E-AD3E6516655B}" presName="parTrans" presStyleLbl="sibTrans2D1" presStyleIdx="5" presStyleCnt="6" custAng="10603803"/>
      <dgm:spPr/>
      <dgm:t>
        <a:bodyPr/>
        <a:lstStyle/>
        <a:p>
          <a:endParaRPr lang="en-US"/>
        </a:p>
      </dgm:t>
    </dgm:pt>
    <dgm:pt modelId="{9E5041D0-1AF6-4F41-A296-5B0E78A3B3D2}" type="pres">
      <dgm:prSet presAssocID="{41E74701-FDAA-704F-838E-AD3E6516655B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2B969AE8-F2EA-F64F-98F2-0FF18A319AE2}" type="pres">
      <dgm:prSet presAssocID="{0A48CA6C-68C4-F448-B13B-9C8034303E84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2B7D4B-6328-4028-A7A8-B5F4DFD660C9}" type="presOf" srcId="{8554DC3A-BB48-444D-B6B9-C882B8699A83}" destId="{4E356C13-F8BF-414F-BF7E-6B7383CDC76C}" srcOrd="0" destOrd="0" presId="urn:microsoft.com/office/officeart/2005/8/layout/radial5"/>
    <dgm:cxn modelId="{1BD43A40-7A12-439F-8BC7-22C87817F5F4}" type="presOf" srcId="{10B3C10C-AA36-D549-BC5C-D2F79B25B25A}" destId="{BDEF9AAE-45AF-814F-A207-FFE4C70A6172}" srcOrd="0" destOrd="0" presId="urn:microsoft.com/office/officeart/2005/8/layout/radial5"/>
    <dgm:cxn modelId="{5F9EBD15-52F4-5243-B473-BFCCA3DF75E4}" srcId="{10B3C10C-AA36-D549-BC5C-D2F79B25B25A}" destId="{6E08DCDA-8E45-EC4B-82AD-75CBB4B9AE0D}" srcOrd="0" destOrd="0" parTransId="{3B29A69C-7CD0-2347-934B-E3D81101DF3E}" sibTransId="{D656B8F2-E554-7245-9020-44B6A9DAD08E}"/>
    <dgm:cxn modelId="{D9AB0CEA-60FB-4E2A-85A5-28FA4723E7D0}" type="presOf" srcId="{41E74701-FDAA-704F-838E-AD3E6516655B}" destId="{9E5041D0-1AF6-4F41-A296-5B0E78A3B3D2}" srcOrd="1" destOrd="0" presId="urn:microsoft.com/office/officeart/2005/8/layout/radial5"/>
    <dgm:cxn modelId="{6EC7A9F5-1B0E-4A0D-BE0A-9EE5055F3613}" type="presOf" srcId="{C4F9CD8F-7DDE-BF47-868D-D2E12ABC6C37}" destId="{34B28FEE-7470-5044-8A72-4F4F66425ECE}" srcOrd="1" destOrd="0" presId="urn:microsoft.com/office/officeart/2005/8/layout/radial5"/>
    <dgm:cxn modelId="{DCF3198C-B7D9-4E21-A54E-3F860BEC2812}" type="presOf" srcId="{4F9B4BCC-894D-7E4B-81A6-AFDA96533BB8}" destId="{38547E00-9194-E441-B65A-1EB8E2A3611E}" srcOrd="1" destOrd="0" presId="urn:microsoft.com/office/officeart/2005/8/layout/radial5"/>
    <dgm:cxn modelId="{9EE62E68-A971-4FC5-92A2-BA073317E422}" type="presOf" srcId="{0A48CA6C-68C4-F448-B13B-9C8034303E84}" destId="{2B969AE8-F2EA-F64F-98F2-0FF18A319AE2}" srcOrd="0" destOrd="0" presId="urn:microsoft.com/office/officeart/2005/8/layout/radial5"/>
    <dgm:cxn modelId="{3D631AF3-4EF1-984A-B269-B217E4AEB48B}" srcId="{6E08DCDA-8E45-EC4B-82AD-75CBB4B9AE0D}" destId="{94C84887-2729-074F-BD1C-28797ADB806C}" srcOrd="1" destOrd="0" parTransId="{6F8C5E5B-909C-584E-BE9D-B63CA1BCC2CD}" sibTransId="{F707849C-B6A0-AD47-ABB1-F8F33B2D693D}"/>
    <dgm:cxn modelId="{903C3309-A1DF-4AC5-99A6-5CDE164DDF83}" type="presOf" srcId="{BA996EF9-623F-C04A-B95E-894E5AAFA0C3}" destId="{64309BBE-B08D-214E-AAB1-F4EF7F7F6612}" srcOrd="0" destOrd="0" presId="urn:microsoft.com/office/officeart/2005/8/layout/radial5"/>
    <dgm:cxn modelId="{BCCECA73-D7B8-A64A-94C2-6BFD8BBF0C71}" srcId="{6E08DCDA-8E45-EC4B-82AD-75CBB4B9AE0D}" destId="{0A48CA6C-68C4-F448-B13B-9C8034303E84}" srcOrd="5" destOrd="0" parTransId="{41E74701-FDAA-704F-838E-AD3E6516655B}" sibTransId="{F7F26181-DF13-3044-9DD3-9892BF41EBA9}"/>
    <dgm:cxn modelId="{4ED4B6AC-B3E8-4F66-81B8-364DBA97BD26}" type="presOf" srcId="{6F8C5E5B-909C-584E-BE9D-B63CA1BCC2CD}" destId="{EBE2E7EC-298B-9545-82D5-FE7DEF7EE246}" srcOrd="1" destOrd="0" presId="urn:microsoft.com/office/officeart/2005/8/layout/radial5"/>
    <dgm:cxn modelId="{A2EA4798-07A4-4B31-A53B-C4CD5CAFFE17}" type="presOf" srcId="{4F9B4BCC-894D-7E4B-81A6-AFDA96533BB8}" destId="{4564A4E9-E069-0546-8FA3-81121BF6259B}" srcOrd="0" destOrd="0" presId="urn:microsoft.com/office/officeart/2005/8/layout/radial5"/>
    <dgm:cxn modelId="{E005DDAE-2FB4-480F-A4ED-EA3F42CD27F3}" type="presOf" srcId="{6AD7ACC1-DA02-D647-BB05-E9008553489B}" destId="{85FC0BFD-8FF9-B14B-A098-ADFADABC3FBC}" srcOrd="0" destOrd="0" presId="urn:microsoft.com/office/officeart/2005/8/layout/radial5"/>
    <dgm:cxn modelId="{21790567-0F50-4506-BC83-8B16F3C46AFC}" type="presOf" srcId="{D3A02A71-C014-DD49-9AB7-414370309CA9}" destId="{E58B3210-AA2A-BF46-99EB-D2C2735424CD}" srcOrd="0" destOrd="0" presId="urn:microsoft.com/office/officeart/2005/8/layout/radial5"/>
    <dgm:cxn modelId="{0EF27C39-C212-4DFF-9997-F85C0414788F}" type="presOf" srcId="{94C84887-2729-074F-BD1C-28797ADB806C}" destId="{24C348AE-9E0F-6E47-A42B-B738FAB41A49}" srcOrd="0" destOrd="0" presId="urn:microsoft.com/office/officeart/2005/8/layout/radial5"/>
    <dgm:cxn modelId="{C0069204-8C09-9D4E-9852-5422A491827E}" srcId="{6E08DCDA-8E45-EC4B-82AD-75CBB4B9AE0D}" destId="{6AD7ACC1-DA02-D647-BB05-E9008553489B}" srcOrd="3" destOrd="0" parTransId="{BA996EF9-623F-C04A-B95E-894E5AAFA0C3}" sibTransId="{E400F15C-8034-724F-84A7-04F14D9BDB3F}"/>
    <dgm:cxn modelId="{8F7E6326-3D0F-44E3-A777-23E7877A9ED6}" type="presOf" srcId="{1CFB0CDC-BAC1-AE48-BA22-5DA8D32A38D6}" destId="{E1578455-50C3-D14D-8D16-AE2AAE2A4797}" srcOrd="0" destOrd="0" presId="urn:microsoft.com/office/officeart/2005/8/layout/radial5"/>
    <dgm:cxn modelId="{5F1919CA-2E65-47D1-8A5A-A541FA39E63E}" type="presOf" srcId="{C4F9CD8F-7DDE-BF47-868D-D2E12ABC6C37}" destId="{69B3A66D-55F0-EF4E-B74C-0A8FDBFFF18B}" srcOrd="0" destOrd="0" presId="urn:microsoft.com/office/officeart/2005/8/layout/radial5"/>
    <dgm:cxn modelId="{B02063BD-7A03-834B-B6A3-E9E14112B23D}" srcId="{6E08DCDA-8E45-EC4B-82AD-75CBB4B9AE0D}" destId="{D3A02A71-C014-DD49-9AB7-414370309CA9}" srcOrd="2" destOrd="0" parTransId="{C4F9CD8F-7DDE-BF47-868D-D2E12ABC6C37}" sibTransId="{859A7D02-588B-7340-B6A1-0FE98B17437C}"/>
    <dgm:cxn modelId="{BA582340-2EF3-43AB-BA94-DA02E960997A}" type="presOf" srcId="{1DD5677A-F751-2E49-B6BC-DCF545450E54}" destId="{1A9EB615-F0E8-C646-BC91-63330E7EEC3F}" srcOrd="0" destOrd="0" presId="urn:microsoft.com/office/officeart/2005/8/layout/radial5"/>
    <dgm:cxn modelId="{02657F48-63C1-4779-B45F-C55CDA927633}" type="presOf" srcId="{BA996EF9-623F-C04A-B95E-894E5AAFA0C3}" destId="{AD45A8B1-9D5A-654B-A2CA-21387B57BAF1}" srcOrd="1" destOrd="0" presId="urn:microsoft.com/office/officeart/2005/8/layout/radial5"/>
    <dgm:cxn modelId="{FBE40933-F997-4B43-AE92-A05DB3DF7679}" type="presOf" srcId="{6E08DCDA-8E45-EC4B-82AD-75CBB4B9AE0D}" destId="{EE5C22EA-FD44-7E4D-9E73-F6D40DDD28A5}" srcOrd="0" destOrd="0" presId="urn:microsoft.com/office/officeart/2005/8/layout/radial5"/>
    <dgm:cxn modelId="{AEDE04CE-3A56-4438-800C-E73F2E2E19CE}" type="presOf" srcId="{6F8C5E5B-909C-584E-BE9D-B63CA1BCC2CD}" destId="{1CB3EB51-91AB-3E40-A345-57818554DE63}" srcOrd="0" destOrd="0" presId="urn:microsoft.com/office/officeart/2005/8/layout/radial5"/>
    <dgm:cxn modelId="{EFD8223F-6D74-48BD-99C5-12AEE2917A1C}" type="presOf" srcId="{1CFB0CDC-BAC1-AE48-BA22-5DA8D32A38D6}" destId="{5C102C8F-51EA-FD47-B682-F0DD7AD34439}" srcOrd="1" destOrd="0" presId="urn:microsoft.com/office/officeart/2005/8/layout/radial5"/>
    <dgm:cxn modelId="{1F309820-8C0D-4278-AC69-D4E08620FF29}" type="presOf" srcId="{41E74701-FDAA-704F-838E-AD3E6516655B}" destId="{62B9DD57-6255-5D44-A4ED-A8D1A47F2F82}" srcOrd="0" destOrd="0" presId="urn:microsoft.com/office/officeart/2005/8/layout/radial5"/>
    <dgm:cxn modelId="{26653023-D3FD-B340-8CA2-A67F0C147E6F}" srcId="{6E08DCDA-8E45-EC4B-82AD-75CBB4B9AE0D}" destId="{8554DC3A-BB48-444D-B6B9-C882B8699A83}" srcOrd="4" destOrd="0" parTransId="{4F9B4BCC-894D-7E4B-81A6-AFDA96533BB8}" sibTransId="{83F68CD4-5E89-EA46-A2DA-60A06E0F5DE9}"/>
    <dgm:cxn modelId="{0F1804E9-8506-CB45-B9D3-1EB3A143AE04}" srcId="{6E08DCDA-8E45-EC4B-82AD-75CBB4B9AE0D}" destId="{1DD5677A-F751-2E49-B6BC-DCF545450E54}" srcOrd="0" destOrd="0" parTransId="{1CFB0CDC-BAC1-AE48-BA22-5DA8D32A38D6}" sibTransId="{8507624D-C4A5-FA44-906A-BA93A32FE66B}"/>
    <dgm:cxn modelId="{E98B9240-2848-4BFA-880A-94E9FFBB6A9B}" type="presParOf" srcId="{BDEF9AAE-45AF-814F-A207-FFE4C70A6172}" destId="{EE5C22EA-FD44-7E4D-9E73-F6D40DDD28A5}" srcOrd="0" destOrd="0" presId="urn:microsoft.com/office/officeart/2005/8/layout/radial5"/>
    <dgm:cxn modelId="{730FA398-5985-4797-B09B-9179D4283957}" type="presParOf" srcId="{BDEF9AAE-45AF-814F-A207-FFE4C70A6172}" destId="{E1578455-50C3-D14D-8D16-AE2AAE2A4797}" srcOrd="1" destOrd="0" presId="urn:microsoft.com/office/officeart/2005/8/layout/radial5"/>
    <dgm:cxn modelId="{E59EC8B6-1EDB-4622-9C2C-69858E4F7677}" type="presParOf" srcId="{E1578455-50C3-D14D-8D16-AE2AAE2A4797}" destId="{5C102C8F-51EA-FD47-B682-F0DD7AD34439}" srcOrd="0" destOrd="0" presId="urn:microsoft.com/office/officeart/2005/8/layout/radial5"/>
    <dgm:cxn modelId="{E25178A5-0D2F-4F15-A275-5C6D4AC1285D}" type="presParOf" srcId="{BDEF9AAE-45AF-814F-A207-FFE4C70A6172}" destId="{1A9EB615-F0E8-C646-BC91-63330E7EEC3F}" srcOrd="2" destOrd="0" presId="urn:microsoft.com/office/officeart/2005/8/layout/radial5"/>
    <dgm:cxn modelId="{D42B3ECB-B727-4CB5-92D1-BEB54E4FBAA5}" type="presParOf" srcId="{BDEF9AAE-45AF-814F-A207-FFE4C70A6172}" destId="{1CB3EB51-91AB-3E40-A345-57818554DE63}" srcOrd="3" destOrd="0" presId="urn:microsoft.com/office/officeart/2005/8/layout/radial5"/>
    <dgm:cxn modelId="{B08F319A-6F58-43E1-B994-0AA651011EAC}" type="presParOf" srcId="{1CB3EB51-91AB-3E40-A345-57818554DE63}" destId="{EBE2E7EC-298B-9545-82D5-FE7DEF7EE246}" srcOrd="0" destOrd="0" presId="urn:microsoft.com/office/officeart/2005/8/layout/radial5"/>
    <dgm:cxn modelId="{30238882-DA0C-467A-8BAA-B63877B8A51B}" type="presParOf" srcId="{BDEF9AAE-45AF-814F-A207-FFE4C70A6172}" destId="{24C348AE-9E0F-6E47-A42B-B738FAB41A49}" srcOrd="4" destOrd="0" presId="urn:microsoft.com/office/officeart/2005/8/layout/radial5"/>
    <dgm:cxn modelId="{A6806171-A224-44CB-8249-A9595C88DE9C}" type="presParOf" srcId="{BDEF9AAE-45AF-814F-A207-FFE4C70A6172}" destId="{69B3A66D-55F0-EF4E-B74C-0A8FDBFFF18B}" srcOrd="5" destOrd="0" presId="urn:microsoft.com/office/officeart/2005/8/layout/radial5"/>
    <dgm:cxn modelId="{7C3105B9-FF14-43E6-A518-136C632569CC}" type="presParOf" srcId="{69B3A66D-55F0-EF4E-B74C-0A8FDBFFF18B}" destId="{34B28FEE-7470-5044-8A72-4F4F66425ECE}" srcOrd="0" destOrd="0" presId="urn:microsoft.com/office/officeart/2005/8/layout/radial5"/>
    <dgm:cxn modelId="{114A4856-0166-4F1A-9080-E3F95EFC82CE}" type="presParOf" srcId="{BDEF9AAE-45AF-814F-A207-FFE4C70A6172}" destId="{E58B3210-AA2A-BF46-99EB-D2C2735424CD}" srcOrd="6" destOrd="0" presId="urn:microsoft.com/office/officeart/2005/8/layout/radial5"/>
    <dgm:cxn modelId="{8131D733-4A2A-4DA4-A77A-FC9208A842AC}" type="presParOf" srcId="{BDEF9AAE-45AF-814F-A207-FFE4C70A6172}" destId="{64309BBE-B08D-214E-AAB1-F4EF7F7F6612}" srcOrd="7" destOrd="0" presId="urn:microsoft.com/office/officeart/2005/8/layout/radial5"/>
    <dgm:cxn modelId="{40D4596B-01D0-42DD-86E8-44A1D2FFEA0C}" type="presParOf" srcId="{64309BBE-B08D-214E-AAB1-F4EF7F7F6612}" destId="{AD45A8B1-9D5A-654B-A2CA-21387B57BAF1}" srcOrd="0" destOrd="0" presId="urn:microsoft.com/office/officeart/2005/8/layout/radial5"/>
    <dgm:cxn modelId="{080D7F07-10BB-4DC1-B0D9-C7E0823A7468}" type="presParOf" srcId="{BDEF9AAE-45AF-814F-A207-FFE4C70A6172}" destId="{85FC0BFD-8FF9-B14B-A098-ADFADABC3FBC}" srcOrd="8" destOrd="0" presId="urn:microsoft.com/office/officeart/2005/8/layout/radial5"/>
    <dgm:cxn modelId="{8FE97420-28C4-4637-B00C-6B468546E01E}" type="presParOf" srcId="{BDEF9AAE-45AF-814F-A207-FFE4C70A6172}" destId="{4564A4E9-E069-0546-8FA3-81121BF6259B}" srcOrd="9" destOrd="0" presId="urn:microsoft.com/office/officeart/2005/8/layout/radial5"/>
    <dgm:cxn modelId="{F47D4466-1BE4-49A9-BC61-671915A8F6AB}" type="presParOf" srcId="{4564A4E9-E069-0546-8FA3-81121BF6259B}" destId="{38547E00-9194-E441-B65A-1EB8E2A3611E}" srcOrd="0" destOrd="0" presId="urn:microsoft.com/office/officeart/2005/8/layout/radial5"/>
    <dgm:cxn modelId="{2656C391-4F3E-421C-BB56-5EDA1581602C}" type="presParOf" srcId="{BDEF9AAE-45AF-814F-A207-FFE4C70A6172}" destId="{4E356C13-F8BF-414F-BF7E-6B7383CDC76C}" srcOrd="10" destOrd="0" presId="urn:microsoft.com/office/officeart/2005/8/layout/radial5"/>
    <dgm:cxn modelId="{B56DC87C-ABA8-4364-9BB7-4C99200A0229}" type="presParOf" srcId="{BDEF9AAE-45AF-814F-A207-FFE4C70A6172}" destId="{62B9DD57-6255-5D44-A4ED-A8D1A47F2F82}" srcOrd="11" destOrd="0" presId="urn:microsoft.com/office/officeart/2005/8/layout/radial5"/>
    <dgm:cxn modelId="{A29D5BBC-D0C2-4369-9FDF-E8CED1339CEF}" type="presParOf" srcId="{62B9DD57-6255-5D44-A4ED-A8D1A47F2F82}" destId="{9E5041D0-1AF6-4F41-A296-5B0E78A3B3D2}" srcOrd="0" destOrd="0" presId="urn:microsoft.com/office/officeart/2005/8/layout/radial5"/>
    <dgm:cxn modelId="{CBEB922B-8724-4299-BAC2-6214E672685D}" type="presParOf" srcId="{BDEF9AAE-45AF-814F-A207-FFE4C70A6172}" destId="{2B969AE8-F2EA-F64F-98F2-0FF18A319AE2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C22EA-FD44-7E4D-9E73-F6D40DDD28A5}">
      <dsp:nvSpPr>
        <dsp:cNvPr id="0" name=""/>
        <dsp:cNvSpPr/>
      </dsp:nvSpPr>
      <dsp:spPr>
        <a:xfrm>
          <a:off x="2621534" y="1514780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rgbClr val="FF6600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+mn-lt"/>
              <a:cs typeface="Optima"/>
            </a:rPr>
            <a:t>CDS</a:t>
          </a:r>
          <a:endParaRPr lang="en-US" sz="2800" kern="1200" dirty="0">
            <a:latin typeface="+mn-lt"/>
            <a:cs typeface="Optima"/>
          </a:endParaRPr>
        </a:p>
      </dsp:txBody>
      <dsp:txXfrm>
        <a:off x="2779568" y="1672814"/>
        <a:ext cx="763058" cy="763058"/>
      </dsp:txXfrm>
    </dsp:sp>
    <dsp:sp modelId="{E1578455-50C3-D14D-8D16-AE2AAE2A4797}">
      <dsp:nvSpPr>
        <dsp:cNvPr id="0" name=""/>
        <dsp:cNvSpPr/>
      </dsp:nvSpPr>
      <dsp:spPr>
        <a:xfrm rot="5591353">
          <a:off x="3087712" y="1121791"/>
          <a:ext cx="230248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>
        <a:off x="3124170" y="1160687"/>
        <a:ext cx="161174" cy="220142"/>
      </dsp:txXfrm>
    </dsp:sp>
    <dsp:sp modelId="{1A9EB615-F0E8-C646-BC91-63330E7EEC3F}">
      <dsp:nvSpPr>
        <dsp:cNvPr id="0" name=""/>
        <dsp:cNvSpPr/>
      </dsp:nvSpPr>
      <dsp:spPr>
        <a:xfrm>
          <a:off x="2705738" y="3566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tx1">
              <a:lumMod val="50000"/>
              <a:lumOff val="50000"/>
            </a:schemeClr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Business</a:t>
          </a:r>
          <a:r>
            <a:rPr lang="en-US" sz="1500" kern="1200" dirty="0">
              <a:latin typeface="Optima"/>
              <a:cs typeface="Optima"/>
            </a:rPr>
            <a:t> </a:t>
          </a:r>
          <a:r>
            <a:rPr lang="en-US" sz="1500" kern="1200" dirty="0">
              <a:latin typeface="+mn-lt"/>
              <a:cs typeface="Optima"/>
            </a:rPr>
            <a:t>Logic</a:t>
          </a:r>
        </a:p>
      </dsp:txBody>
      <dsp:txXfrm>
        <a:off x="2863772" y="161600"/>
        <a:ext cx="763058" cy="763058"/>
      </dsp:txXfrm>
    </dsp:sp>
    <dsp:sp modelId="{1CB3EB51-91AB-3E40-A345-57818554DE63}">
      <dsp:nvSpPr>
        <dsp:cNvPr id="0" name=""/>
        <dsp:cNvSpPr/>
      </dsp:nvSpPr>
      <dsp:spPr>
        <a:xfrm rot="9039445">
          <a:off x="3716932" y="1496704"/>
          <a:ext cx="267952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>
        <a:off x="3792161" y="1550388"/>
        <a:ext cx="187566" cy="220142"/>
      </dsp:txXfrm>
    </dsp:sp>
    <dsp:sp modelId="{24C348AE-9E0F-6E47-A42B-B738FAB41A49}">
      <dsp:nvSpPr>
        <dsp:cNvPr id="0" name=""/>
        <dsp:cNvSpPr/>
      </dsp:nvSpPr>
      <dsp:spPr>
        <a:xfrm>
          <a:off x="4014488" y="759173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rgbClr val="3366FF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Analytics</a:t>
          </a:r>
        </a:p>
      </dsp:txBody>
      <dsp:txXfrm>
        <a:off x="4172522" y="917207"/>
        <a:ext cx="763058" cy="763058"/>
      </dsp:txXfrm>
    </dsp:sp>
    <dsp:sp modelId="{69B3A66D-55F0-EF4E-B74C-0A8FDBFFF18B}">
      <dsp:nvSpPr>
        <dsp:cNvPr id="0" name=""/>
        <dsp:cNvSpPr/>
      </dsp:nvSpPr>
      <dsp:spPr>
        <a:xfrm rot="12612451">
          <a:off x="3716932" y="2245080"/>
          <a:ext cx="267952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 dirty="0">
            <a:latin typeface="Optima"/>
            <a:cs typeface="Optima"/>
          </a:endParaRPr>
        </a:p>
      </dsp:txBody>
      <dsp:txXfrm>
        <a:off x="3791860" y="2338682"/>
        <a:ext cx="187566" cy="220142"/>
      </dsp:txXfrm>
    </dsp:sp>
    <dsp:sp modelId="{E58B3210-AA2A-BF46-99EB-D2C2735424CD}">
      <dsp:nvSpPr>
        <dsp:cNvPr id="0" name=""/>
        <dsp:cNvSpPr/>
      </dsp:nvSpPr>
      <dsp:spPr>
        <a:xfrm>
          <a:off x="4014488" y="2270387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OData</a:t>
          </a:r>
        </a:p>
      </dsp:txBody>
      <dsp:txXfrm>
        <a:off x="4172522" y="2428421"/>
        <a:ext cx="763058" cy="763058"/>
      </dsp:txXfrm>
    </dsp:sp>
    <dsp:sp modelId="{64309BBE-B08D-214E-AAB1-F4EF7F7F6612}">
      <dsp:nvSpPr>
        <dsp:cNvPr id="0" name=""/>
        <dsp:cNvSpPr/>
      </dsp:nvSpPr>
      <dsp:spPr>
        <a:xfrm rot="16008647">
          <a:off x="3087712" y="2619993"/>
          <a:ext cx="230248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>
        <a:off x="3124170" y="2727857"/>
        <a:ext cx="161174" cy="220142"/>
      </dsp:txXfrm>
    </dsp:sp>
    <dsp:sp modelId="{85FC0BFD-8FF9-B14B-A098-ADFADABC3FBC}">
      <dsp:nvSpPr>
        <dsp:cNvPr id="0" name=""/>
        <dsp:cNvSpPr/>
      </dsp:nvSpPr>
      <dsp:spPr>
        <a:xfrm>
          <a:off x="2705738" y="3025994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5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Search</a:t>
          </a:r>
        </a:p>
      </dsp:txBody>
      <dsp:txXfrm>
        <a:off x="2863772" y="3184028"/>
        <a:ext cx="763058" cy="763058"/>
      </dsp:txXfrm>
    </dsp:sp>
    <dsp:sp modelId="{4564A4E9-E069-0546-8FA3-81121BF6259B}">
      <dsp:nvSpPr>
        <dsp:cNvPr id="0" name=""/>
        <dsp:cNvSpPr/>
      </dsp:nvSpPr>
      <dsp:spPr>
        <a:xfrm rot="19590182">
          <a:off x="2458075" y="2245862"/>
          <a:ext cx="190683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 rot="10800000">
        <a:off x="2462825" y="2335028"/>
        <a:ext cx="133478" cy="220142"/>
      </dsp:txXfrm>
    </dsp:sp>
    <dsp:sp modelId="{4E356C13-F8BF-414F-BF7E-6B7383CDC76C}">
      <dsp:nvSpPr>
        <dsp:cNvPr id="0" name=""/>
        <dsp:cNvSpPr/>
      </dsp:nvSpPr>
      <dsp:spPr>
        <a:xfrm>
          <a:off x="1396989" y="2270387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6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BI-Tools</a:t>
          </a:r>
        </a:p>
      </dsp:txBody>
      <dsp:txXfrm>
        <a:off x="1555023" y="2428421"/>
        <a:ext cx="763058" cy="763058"/>
      </dsp:txXfrm>
    </dsp:sp>
    <dsp:sp modelId="{62B9DD57-6255-5D44-A4ED-A8D1A47F2F82}">
      <dsp:nvSpPr>
        <dsp:cNvPr id="0" name=""/>
        <dsp:cNvSpPr/>
      </dsp:nvSpPr>
      <dsp:spPr>
        <a:xfrm rot="1704406">
          <a:off x="2458075" y="1495922"/>
          <a:ext cx="190683" cy="3669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60000"/>
            <a:lumOff val="40000"/>
          </a:schemeClr>
        </a:solidFill>
        <a:ln>
          <a:solidFill>
            <a:srgbClr val="FFD05D"/>
          </a:solidFill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 rot="10800000">
        <a:off x="2461519" y="1555695"/>
        <a:ext cx="133478" cy="220142"/>
      </dsp:txXfrm>
    </dsp:sp>
    <dsp:sp modelId="{2B969AE8-F2EA-F64F-98F2-0FF18A319AE2}">
      <dsp:nvSpPr>
        <dsp:cNvPr id="0" name=""/>
        <dsp:cNvSpPr/>
      </dsp:nvSpPr>
      <dsp:spPr>
        <a:xfrm>
          <a:off x="1396989" y="759173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1">
              <a:lumMod val="60000"/>
              <a:lumOff val="40000"/>
            </a:schemeClr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Planning</a:t>
          </a:r>
        </a:p>
      </dsp:txBody>
      <dsp:txXfrm>
        <a:off x="1555023" y="917207"/>
        <a:ext cx="763058" cy="763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99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24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6735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689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soyuztechnologies/Corporate_Full_Stack_Training/blob/master/Day%2014/Consume%20CDS%20by%20Analytics%20using%20concept%20of%20VDM.txt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10" Type="http://schemas.openxmlformats.org/officeDocument/2006/relationships/image" Target="../media/image2.png"/><Relationship Id="rId4" Type="http://schemas.openxmlformats.org/officeDocument/2006/relationships/image" Target="../media/image29.tiff"/><Relationship Id="rId9" Type="http://schemas.openxmlformats.org/officeDocument/2006/relationships/hyperlink" Target="https://anubhavtrainings.com/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4.jpg"/><Relationship Id="rId7" Type="http://schemas.openxmlformats.org/officeDocument/2006/relationships/image" Target="../media/image36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5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sap.com/doc/abapdocu_751_index_htm/7.51/en-US/index.htm?file=abencds_annotations.ht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hyperlink" Target="https://help.sap.com/viewer/8308e6d301d54584a33cd04a9861bc52/2020.000/en-US/8573b810511948c8a99c0672abc159aa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soyuztechnologies/Corporate_Full_Stack_Training/blob/master/Day%2014/Association%20with%20CDS.tx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2712" y="154049"/>
            <a:ext cx="10205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 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1CC61B0-6C20-45F7-B8D2-11BE2FB1EA7C}"/>
              </a:ext>
            </a:extLst>
          </p:cNvPr>
          <p:cNvSpPr txBox="1"/>
          <p:nvPr/>
        </p:nvSpPr>
        <p:spPr>
          <a:xfrm>
            <a:off x="122712" y="1820756"/>
            <a:ext cx="1020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solidFill>
                  <a:schemeClr val="accent3"/>
                </a:solidFill>
              </a:rPr>
              <a:t>ABAP on HANA, UI5 &amp; Fiori, Analytics with OData  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2712" y="2955036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</p:spTree>
    <p:extLst>
      <p:ext uri="{BB962C8B-B14F-4D97-AF65-F5344CB8AC3E}">
        <p14:creationId xmlns:p14="http://schemas.microsoft.com/office/powerpoint/2010/main" val="372294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Result : Sales Order Processing App (1)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53" y="1858865"/>
            <a:ext cx="8057143" cy="396190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gray">
          <a:xfrm>
            <a:off x="9029438" y="4518516"/>
            <a:ext cx="2962244" cy="70484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CDS NAME</a:t>
            </a:r>
          </a:p>
        </p:txBody>
      </p:sp>
      <p:sp>
        <p:nvSpPr>
          <p:cNvPr id="10" name="Right Arrow 9"/>
          <p:cNvSpPr/>
          <p:nvPr/>
        </p:nvSpPr>
        <p:spPr bwMode="gray">
          <a:xfrm flipH="1">
            <a:off x="8427009" y="4722485"/>
            <a:ext cx="587234" cy="29527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1764" y="838012"/>
            <a:ext cx="112643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</a:rPr>
              <a:t>Create Project with Template in BAS (Business Application Studio).</a:t>
            </a:r>
          </a:p>
          <a:p>
            <a:r>
              <a:rPr lang="en-US" dirty="0" smtClean="0">
                <a:solidFill>
                  <a:srgbClr val="202124"/>
                </a:solidFill>
              </a:rPr>
              <a:t>Insert system information (S/4HANA System).</a:t>
            </a:r>
          </a:p>
          <a:p>
            <a:r>
              <a:rPr lang="en-US" dirty="0" smtClean="0">
                <a:solidFill>
                  <a:srgbClr val="202124"/>
                </a:solidFill>
              </a:rPr>
              <a:t>Insert CDS name and continue……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323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Result : Sales Order Processing App (2)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630" y="1507638"/>
            <a:ext cx="9218857" cy="5044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1764" y="838012"/>
            <a:ext cx="112643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</a:rPr>
              <a:t>Fiori App on top of CDS View with Dynamic Feature’s like Search , Filter Bar ,Navigation </a:t>
            </a:r>
            <a:r>
              <a:rPr lang="en-US" dirty="0" err="1" smtClean="0">
                <a:solidFill>
                  <a:srgbClr val="202124"/>
                </a:solidFill>
              </a:rPr>
              <a:t>etc</a:t>
            </a:r>
            <a:endParaRPr lang="en-US" dirty="0" smtClean="0">
              <a:solidFill>
                <a:srgbClr val="20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461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Result : Sales Order Processing App (Responsive )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0497"/>
          <a:stretch/>
        </p:blipFill>
        <p:spPr>
          <a:xfrm>
            <a:off x="3286539" y="1296961"/>
            <a:ext cx="4023410" cy="508571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 bwMode="gray">
          <a:xfrm flipH="1">
            <a:off x="6228522" y="3400998"/>
            <a:ext cx="1258956" cy="3218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" name="Oval 4"/>
          <p:cNvSpPr/>
          <p:nvPr/>
        </p:nvSpPr>
        <p:spPr>
          <a:xfrm>
            <a:off x="7474226" y="2597426"/>
            <a:ext cx="2648829" cy="1802296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Application Mobile Ready</a:t>
            </a:r>
          </a:p>
        </p:txBody>
      </p:sp>
    </p:spTree>
    <p:extLst>
      <p:ext uri="{BB962C8B-B14F-4D97-AF65-F5344CB8AC3E}">
        <p14:creationId xmlns:p14="http://schemas.microsoft.com/office/powerpoint/2010/main" val="4039044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="" xmlns:a16="http://schemas.microsoft.com/office/drawing/2014/main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90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8392" y="168764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Virtual Data Model ( VDM )</a:t>
            </a:r>
          </a:p>
        </p:txBody>
      </p:sp>
      <p:sp>
        <p:nvSpPr>
          <p:cNvPr id="7" name="Rectangle 30"/>
          <p:cNvSpPr>
            <a:spLocks noChangeArrowheads="1"/>
          </p:cNvSpPr>
          <p:nvPr/>
        </p:nvSpPr>
        <p:spPr bwMode="auto">
          <a:xfrm>
            <a:off x="478791" y="4734756"/>
            <a:ext cx="5618064" cy="1531774"/>
          </a:xfrm>
          <a:prstGeom prst="rect">
            <a:avLst/>
          </a:prstGeom>
          <a:solidFill>
            <a:srgbClr val="D2DEF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71966" tIns="35984" rIns="35984" bIns="35984" anchor="b"/>
          <a:lstStyle/>
          <a:p>
            <a:pPr>
              <a:buClrTx/>
              <a:buSzTx/>
              <a:buFontTx/>
              <a:buNone/>
            </a:pPr>
            <a:r>
              <a:rPr lang="en-US" sz="1400" b="1"/>
              <a:t>HANA Platform</a:t>
            </a:r>
            <a:endParaRPr lang="en-US" sz="1400" b="1" dirty="0"/>
          </a:p>
        </p:txBody>
      </p:sp>
      <p:sp>
        <p:nvSpPr>
          <p:cNvPr id="8" name="Text Placeholder 231"/>
          <p:cNvSpPr txBox="1">
            <a:spLocks/>
          </p:cNvSpPr>
          <p:nvPr/>
        </p:nvSpPr>
        <p:spPr>
          <a:xfrm>
            <a:off x="6321981" y="1620420"/>
            <a:ext cx="5775396" cy="4791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>
                <a:solidFill>
                  <a:schemeClr val="tx2"/>
                </a:solidFill>
              </a:rPr>
              <a:t>Customers and Partners can develop on released VDM views</a:t>
            </a:r>
          </a:p>
          <a:p>
            <a:r>
              <a:rPr lang="de-DE" sz="1800" dirty="0">
                <a:solidFill>
                  <a:schemeClr val="tx2"/>
                </a:solidFill>
              </a:rPr>
              <a:t>VDM is the data model and source for all types of applications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/>
              <a:t>Transactional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/>
              <a:t>Analytical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/>
              <a:t>External interfaces</a:t>
            </a:r>
          </a:p>
          <a:p>
            <a:pPr lvl="1"/>
            <a:endParaRPr lang="de-DE" dirty="0"/>
          </a:p>
          <a:p>
            <a:r>
              <a:rPr lang="de-DE" sz="1800" dirty="0">
                <a:solidFill>
                  <a:schemeClr val="tx2"/>
                </a:solidFill>
              </a:rPr>
              <a:t>VDM is a set of views on SAP S/4HANA application data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/>
              <a:t>Business-oriented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/>
              <a:t>Understandable &amp; semantically rich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/>
              <a:t>Reusable &amp; stable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/>
              <a:t>Executed on SAP HANA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/>
              <a:t>Implemented as ABAP CDS views (core data services)</a:t>
            </a:r>
          </a:p>
          <a:p>
            <a:endParaRPr lang="de-DE" dirty="0"/>
          </a:p>
          <a:p>
            <a:pPr lvl="2"/>
            <a:endParaRPr lang="de-DE" dirty="0"/>
          </a:p>
        </p:txBody>
      </p:sp>
      <p:grpSp>
        <p:nvGrpSpPr>
          <p:cNvPr id="9" name="Group 8"/>
          <p:cNvGrpSpPr/>
          <p:nvPr/>
        </p:nvGrpSpPr>
        <p:grpSpPr>
          <a:xfrm>
            <a:off x="5048180" y="2505644"/>
            <a:ext cx="264990" cy="504314"/>
            <a:chOff x="6834931" y="2598768"/>
            <a:chExt cx="265051" cy="504431"/>
          </a:xfrm>
        </p:grpSpPr>
        <p:sp>
          <p:nvSpPr>
            <p:cNvPr id="10" name="AutoShape 74"/>
            <p:cNvSpPr>
              <a:spLocks noChangeArrowheads="1"/>
            </p:cNvSpPr>
            <p:nvPr/>
          </p:nvSpPr>
          <p:spPr bwMode="auto">
            <a:xfrm>
              <a:off x="6834931" y="2778769"/>
              <a:ext cx="144429" cy="144430"/>
            </a:xfrm>
            <a:prstGeom prst="flowChartConnector">
              <a:avLst/>
            </a:prstGeom>
            <a:solidFill>
              <a:schemeClr val="bg1"/>
            </a:solidFill>
            <a:ln w="1778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89958" tIns="46778" rIns="89958" bIns="46778" anchor="ctr"/>
            <a:lstStyle/>
            <a:p>
              <a:endParaRPr lang="en-US"/>
            </a:p>
          </p:txBody>
        </p:sp>
        <p:cxnSp>
          <p:nvCxnSpPr>
            <p:cNvPr id="11" name="AutoShape 75"/>
            <p:cNvCxnSpPr>
              <a:cxnSpLocks noChangeShapeType="1"/>
              <a:endCxn id="10" idx="4"/>
            </p:cNvCxnSpPr>
            <p:nvPr/>
          </p:nvCxnSpPr>
          <p:spPr bwMode="auto">
            <a:xfrm flipV="1">
              <a:off x="6907145" y="2923199"/>
              <a:ext cx="1" cy="18000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2" name="AutoShape 76"/>
            <p:cNvCxnSpPr>
              <a:cxnSpLocks noChangeShapeType="1"/>
              <a:stCxn id="10" idx="0"/>
            </p:cNvCxnSpPr>
            <p:nvPr/>
          </p:nvCxnSpPr>
          <p:spPr bwMode="auto">
            <a:xfrm flipV="1">
              <a:off x="6907146" y="2598768"/>
              <a:ext cx="1377" cy="180001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3" name="Group 77"/>
            <p:cNvGrpSpPr>
              <a:grpSpLocks/>
            </p:cNvGrpSpPr>
            <p:nvPr/>
          </p:nvGrpSpPr>
          <p:grpSpPr bwMode="auto">
            <a:xfrm>
              <a:off x="7014277" y="2742265"/>
              <a:ext cx="85705" cy="177759"/>
              <a:chOff x="1528" y="1363"/>
              <a:chExt cx="54" cy="112"/>
            </a:xfrm>
          </p:grpSpPr>
          <p:sp>
            <p:nvSpPr>
              <p:cNvPr id="15" name="Line 78"/>
              <p:cNvSpPr>
                <a:spLocks noChangeShapeType="1"/>
              </p:cNvSpPr>
              <p:nvPr/>
            </p:nvSpPr>
            <p:spPr bwMode="auto">
              <a:xfrm flipH="1">
                <a:off x="1551" y="1438"/>
                <a:ext cx="0" cy="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 lIns="89958" tIns="46778" rIns="89958" bIns="46778" anchor="ctr"/>
              <a:lstStyle/>
              <a:p>
                <a:endParaRPr lang="en-US"/>
              </a:p>
            </p:txBody>
          </p:sp>
          <p:sp>
            <p:nvSpPr>
              <p:cNvPr id="16" name="Text Box 79"/>
              <p:cNvSpPr txBox="1">
                <a:spLocks noChangeArrowheads="1"/>
              </p:cNvSpPr>
              <p:nvPr/>
            </p:nvSpPr>
            <p:spPr bwMode="auto">
              <a:xfrm>
                <a:off x="1528" y="1363"/>
                <a:ext cx="54" cy="7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l">
                  <a:buClrTx/>
                  <a:buSzTx/>
                  <a:buFontTx/>
                  <a:buNone/>
                </a:pPr>
                <a:r>
                  <a:rPr lang="en-US" sz="800" b="1"/>
                  <a:t>R</a:t>
                </a:r>
              </a:p>
            </p:txBody>
          </p:sp>
        </p:grpSp>
      </p:grpSp>
      <p:sp>
        <p:nvSpPr>
          <p:cNvPr id="17" name="AutoShape 49"/>
          <p:cNvSpPr>
            <a:spLocks noChangeArrowheads="1"/>
          </p:cNvSpPr>
          <p:nvPr/>
        </p:nvSpPr>
        <p:spPr bwMode="auto">
          <a:xfrm>
            <a:off x="613879" y="5180798"/>
            <a:ext cx="5273248" cy="617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35984" tIns="35984" rIns="35984" bIns="35984" anchor="ctr"/>
          <a:lstStyle/>
          <a:p>
            <a:pPr algn="ctr">
              <a:buClrTx/>
              <a:buSzTx/>
              <a:buFontTx/>
              <a:buNone/>
            </a:pPr>
            <a:r>
              <a:rPr lang="en-US" sz="1600" dirty="0"/>
              <a:t>SAP S/4HANA Core Tables (ECC) </a:t>
            </a:r>
          </a:p>
          <a:p>
            <a:pPr algn="ctr">
              <a:buClrTx/>
              <a:buSzTx/>
              <a:buFontTx/>
              <a:buNone/>
            </a:pPr>
            <a:r>
              <a:rPr lang="en-US" sz="1600" dirty="0"/>
              <a:t>&gt;40 000 Tables (technical, cryptic, unrelated)</a:t>
            </a:r>
          </a:p>
        </p:txBody>
      </p:sp>
      <p:sp>
        <p:nvSpPr>
          <p:cNvPr id="18" name="Rectangle 30"/>
          <p:cNvSpPr>
            <a:spLocks noChangeArrowheads="1"/>
          </p:cNvSpPr>
          <p:nvPr/>
        </p:nvSpPr>
        <p:spPr bwMode="auto">
          <a:xfrm>
            <a:off x="616368" y="3005599"/>
            <a:ext cx="5270291" cy="1927398"/>
          </a:xfrm>
          <a:prstGeom prst="rect">
            <a:avLst/>
          </a:prstGeom>
          <a:solidFill>
            <a:srgbClr val="9AD3F0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lIns="35984" tIns="35984" rIns="35984" bIns="35984" anchor="t"/>
          <a:lstStyle/>
          <a:p>
            <a:pPr>
              <a:buClrTx/>
              <a:buSzTx/>
              <a:buFontTx/>
              <a:buNone/>
            </a:pPr>
            <a:r>
              <a:rPr lang="en-US" sz="1400" b="1" dirty="0"/>
              <a:t>Virtual Data Model (CDS)</a:t>
            </a:r>
          </a:p>
        </p:txBody>
      </p:sp>
      <p:cxnSp>
        <p:nvCxnSpPr>
          <p:cNvPr id="19" name="Straight Arrow Connector 18"/>
          <p:cNvCxnSpPr>
            <a:stCxn id="20" idx="3"/>
            <a:endCxn id="22" idx="1"/>
          </p:cNvCxnSpPr>
          <p:nvPr/>
        </p:nvCxnSpPr>
        <p:spPr>
          <a:xfrm flipV="1">
            <a:off x="2888253" y="3695707"/>
            <a:ext cx="692312" cy="476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 bwMode="gray">
          <a:xfrm>
            <a:off x="1043380" y="3481292"/>
            <a:ext cx="1844874" cy="438351"/>
          </a:xfrm>
          <a:prstGeom prst="rect">
            <a:avLst/>
          </a:prstGeom>
          <a:solidFill>
            <a:srgbClr val="FFC000"/>
          </a:solidFill>
          <a:ln w="6350" algn="ctr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35984" tIns="71966" rIns="35984" bIns="71966" anchor="ctr"/>
          <a:lstStyle/>
          <a:p>
            <a:pPr algn="ctr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de-DE" sz="1600" kern="0" dirty="0" err="1">
                <a:ea typeface="Arial Unicode MS" pitchFamily="34" charset="-128"/>
                <a:cs typeface="Arial Unicode MS" pitchFamily="34" charset="-128"/>
              </a:rPr>
              <a:t>SalesOrder</a:t>
            </a:r>
            <a:endParaRPr lang="de-DE" sz="1600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" name="Rectangle 20"/>
          <p:cNvSpPr/>
          <p:nvPr/>
        </p:nvSpPr>
        <p:spPr bwMode="gray">
          <a:xfrm>
            <a:off x="1043379" y="4217610"/>
            <a:ext cx="1844874" cy="438351"/>
          </a:xfrm>
          <a:prstGeom prst="rect">
            <a:avLst/>
          </a:prstGeom>
          <a:solidFill>
            <a:srgbClr val="FFC000"/>
          </a:solidFill>
          <a:ln w="6350" algn="ctr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35984" tIns="71966" rIns="35984" bIns="71966" anchor="ctr"/>
          <a:lstStyle/>
          <a:p>
            <a:pPr algn="ctr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de-DE" sz="1600" kern="0">
                <a:ea typeface="Arial Unicode MS" pitchFamily="34" charset="-128"/>
                <a:cs typeface="Arial Unicode MS" pitchFamily="34" charset="-128"/>
              </a:rPr>
              <a:t>SalesOrderItem</a:t>
            </a:r>
            <a:endParaRPr lang="de-DE" sz="1600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" name="Rectangle 21"/>
          <p:cNvSpPr/>
          <p:nvPr/>
        </p:nvSpPr>
        <p:spPr bwMode="gray">
          <a:xfrm>
            <a:off x="3580566" y="3476530"/>
            <a:ext cx="1844874" cy="438351"/>
          </a:xfrm>
          <a:prstGeom prst="rect">
            <a:avLst/>
          </a:prstGeom>
          <a:solidFill>
            <a:srgbClr val="FFC000"/>
          </a:solidFill>
          <a:ln w="6350" algn="ctr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35984" tIns="71966" rIns="35984" bIns="71966" anchor="ctr"/>
          <a:lstStyle/>
          <a:p>
            <a:pPr algn="ctr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de-DE" sz="1600" kern="0" dirty="0">
                <a:ea typeface="Arial Unicode MS" pitchFamily="34" charset="-128"/>
                <a:cs typeface="Arial Unicode MS" pitchFamily="34" charset="-128"/>
              </a:rPr>
              <a:t>Customer</a:t>
            </a:r>
          </a:p>
        </p:txBody>
      </p:sp>
      <p:sp>
        <p:nvSpPr>
          <p:cNvPr id="23" name="Rectangle 22"/>
          <p:cNvSpPr/>
          <p:nvPr/>
        </p:nvSpPr>
        <p:spPr bwMode="gray">
          <a:xfrm>
            <a:off x="3580566" y="4217610"/>
            <a:ext cx="1844874" cy="438351"/>
          </a:xfrm>
          <a:prstGeom prst="rect">
            <a:avLst/>
          </a:prstGeom>
          <a:solidFill>
            <a:srgbClr val="FFC000"/>
          </a:solidFill>
          <a:ln w="6350" algn="ctr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35984" tIns="71966" rIns="35984" bIns="71966" anchor="ctr"/>
          <a:lstStyle/>
          <a:p>
            <a:pPr algn="ctr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de-DE" sz="1600" kern="0">
                <a:ea typeface="Arial Unicode MS" pitchFamily="34" charset="-128"/>
                <a:cs typeface="Arial Unicode MS" pitchFamily="34" charset="-128"/>
              </a:rPr>
              <a:t>Material</a:t>
            </a:r>
            <a:endParaRPr lang="de-DE" sz="1600" kern="0" dirty="0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24" name="Straight Arrow Connector 23"/>
          <p:cNvCxnSpPr>
            <a:stCxn id="21" idx="3"/>
            <a:endCxn id="23" idx="1"/>
          </p:cNvCxnSpPr>
          <p:nvPr/>
        </p:nvCxnSpPr>
        <p:spPr>
          <a:xfrm>
            <a:off x="2888253" y="4436786"/>
            <a:ext cx="69231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0" idx="2"/>
            <a:endCxn id="21" idx="0"/>
          </p:cNvCxnSpPr>
          <p:nvPr/>
        </p:nvCxnSpPr>
        <p:spPr>
          <a:xfrm flipH="1">
            <a:off x="1965817" y="3919644"/>
            <a:ext cx="1" cy="297968"/>
          </a:xfrm>
          <a:prstGeom prst="straightConnector1">
            <a:avLst/>
          </a:prstGeom>
          <a:ln w="19050">
            <a:solidFill>
              <a:schemeClr val="tx1"/>
            </a:solidFill>
            <a:headEnd type="diamond" w="lg" len="lg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48" y="1177588"/>
            <a:ext cx="1510975" cy="1510975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3189880" y="2484856"/>
            <a:ext cx="264990" cy="504314"/>
            <a:chOff x="6834931" y="2598768"/>
            <a:chExt cx="265051" cy="504431"/>
          </a:xfrm>
        </p:grpSpPr>
        <p:sp>
          <p:nvSpPr>
            <p:cNvPr id="28" name="AutoShape 74"/>
            <p:cNvSpPr>
              <a:spLocks noChangeArrowheads="1"/>
            </p:cNvSpPr>
            <p:nvPr/>
          </p:nvSpPr>
          <p:spPr bwMode="auto">
            <a:xfrm>
              <a:off x="6834931" y="2778769"/>
              <a:ext cx="144429" cy="144430"/>
            </a:xfrm>
            <a:prstGeom prst="flowChartConnector">
              <a:avLst/>
            </a:prstGeom>
            <a:solidFill>
              <a:schemeClr val="bg1"/>
            </a:solidFill>
            <a:ln w="1778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89958" tIns="46778" rIns="89958" bIns="46778" anchor="ctr"/>
            <a:lstStyle/>
            <a:p>
              <a:endParaRPr lang="en-US"/>
            </a:p>
          </p:txBody>
        </p:sp>
        <p:cxnSp>
          <p:nvCxnSpPr>
            <p:cNvPr id="29" name="AutoShape 75"/>
            <p:cNvCxnSpPr>
              <a:cxnSpLocks noChangeShapeType="1"/>
              <a:endCxn id="28" idx="4"/>
            </p:cNvCxnSpPr>
            <p:nvPr/>
          </p:nvCxnSpPr>
          <p:spPr bwMode="auto">
            <a:xfrm flipV="1">
              <a:off x="6907145" y="2923199"/>
              <a:ext cx="1" cy="18000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" name="AutoShape 76"/>
            <p:cNvCxnSpPr>
              <a:cxnSpLocks noChangeShapeType="1"/>
              <a:stCxn id="28" idx="0"/>
            </p:cNvCxnSpPr>
            <p:nvPr/>
          </p:nvCxnSpPr>
          <p:spPr bwMode="auto">
            <a:xfrm flipV="1">
              <a:off x="6907146" y="2598768"/>
              <a:ext cx="1377" cy="180001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1" name="Group 77"/>
            <p:cNvGrpSpPr>
              <a:grpSpLocks/>
            </p:cNvGrpSpPr>
            <p:nvPr/>
          </p:nvGrpSpPr>
          <p:grpSpPr bwMode="auto">
            <a:xfrm>
              <a:off x="7014277" y="2742265"/>
              <a:ext cx="85705" cy="177759"/>
              <a:chOff x="1528" y="1363"/>
              <a:chExt cx="54" cy="112"/>
            </a:xfrm>
          </p:grpSpPr>
          <p:sp>
            <p:nvSpPr>
              <p:cNvPr id="32" name="Line 78"/>
              <p:cNvSpPr>
                <a:spLocks noChangeShapeType="1"/>
              </p:cNvSpPr>
              <p:nvPr/>
            </p:nvSpPr>
            <p:spPr bwMode="auto">
              <a:xfrm flipH="1">
                <a:off x="1551" y="1438"/>
                <a:ext cx="0" cy="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 lIns="89958" tIns="46778" rIns="89958" bIns="46778" anchor="ctr"/>
              <a:lstStyle/>
              <a:p>
                <a:endParaRPr lang="en-US"/>
              </a:p>
            </p:txBody>
          </p:sp>
          <p:sp>
            <p:nvSpPr>
              <p:cNvPr id="33" name="Text Box 79"/>
              <p:cNvSpPr txBox="1">
                <a:spLocks noChangeArrowheads="1"/>
              </p:cNvSpPr>
              <p:nvPr/>
            </p:nvSpPr>
            <p:spPr bwMode="auto">
              <a:xfrm>
                <a:off x="1528" y="1363"/>
                <a:ext cx="54" cy="7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l">
                  <a:buClrTx/>
                  <a:buSzTx/>
                  <a:buFontTx/>
                  <a:buNone/>
                </a:pPr>
                <a:r>
                  <a:rPr lang="en-US" sz="800" b="1"/>
                  <a:t>R</a:t>
                </a:r>
              </a:p>
            </p:txBody>
          </p:sp>
        </p:grpSp>
      </p:grpSp>
      <p:grpSp>
        <p:nvGrpSpPr>
          <p:cNvPr id="34" name="Group 33"/>
          <p:cNvGrpSpPr/>
          <p:nvPr/>
        </p:nvGrpSpPr>
        <p:grpSpPr>
          <a:xfrm>
            <a:off x="1163167" y="2509999"/>
            <a:ext cx="264990" cy="504314"/>
            <a:chOff x="6834931" y="2598768"/>
            <a:chExt cx="265051" cy="504431"/>
          </a:xfrm>
        </p:grpSpPr>
        <p:sp>
          <p:nvSpPr>
            <p:cNvPr id="35" name="AutoShape 74"/>
            <p:cNvSpPr>
              <a:spLocks noChangeArrowheads="1"/>
            </p:cNvSpPr>
            <p:nvPr/>
          </p:nvSpPr>
          <p:spPr bwMode="auto">
            <a:xfrm>
              <a:off x="6834931" y="2778769"/>
              <a:ext cx="144429" cy="144430"/>
            </a:xfrm>
            <a:prstGeom prst="flowChartConnector">
              <a:avLst/>
            </a:prstGeom>
            <a:solidFill>
              <a:schemeClr val="bg1"/>
            </a:solidFill>
            <a:ln w="1778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89958" tIns="46778" rIns="89958" bIns="46778" anchor="ctr"/>
            <a:lstStyle/>
            <a:p>
              <a:endParaRPr lang="en-US"/>
            </a:p>
          </p:txBody>
        </p:sp>
        <p:cxnSp>
          <p:nvCxnSpPr>
            <p:cNvPr id="36" name="AutoShape 75"/>
            <p:cNvCxnSpPr>
              <a:cxnSpLocks noChangeShapeType="1"/>
              <a:endCxn id="35" idx="4"/>
            </p:cNvCxnSpPr>
            <p:nvPr/>
          </p:nvCxnSpPr>
          <p:spPr bwMode="auto">
            <a:xfrm flipV="1">
              <a:off x="6907145" y="2923199"/>
              <a:ext cx="1" cy="18000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7" name="AutoShape 76"/>
            <p:cNvCxnSpPr>
              <a:cxnSpLocks noChangeShapeType="1"/>
              <a:stCxn id="35" idx="0"/>
            </p:cNvCxnSpPr>
            <p:nvPr/>
          </p:nvCxnSpPr>
          <p:spPr bwMode="auto">
            <a:xfrm flipV="1">
              <a:off x="6907146" y="2598768"/>
              <a:ext cx="1377" cy="180001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8" name="Group 77"/>
            <p:cNvGrpSpPr>
              <a:grpSpLocks/>
            </p:cNvGrpSpPr>
            <p:nvPr/>
          </p:nvGrpSpPr>
          <p:grpSpPr bwMode="auto">
            <a:xfrm>
              <a:off x="7014277" y="2742265"/>
              <a:ext cx="85705" cy="177759"/>
              <a:chOff x="1528" y="1363"/>
              <a:chExt cx="54" cy="112"/>
            </a:xfrm>
          </p:grpSpPr>
          <p:sp>
            <p:nvSpPr>
              <p:cNvPr id="39" name="Line 78"/>
              <p:cNvSpPr>
                <a:spLocks noChangeShapeType="1"/>
              </p:cNvSpPr>
              <p:nvPr/>
            </p:nvSpPr>
            <p:spPr bwMode="auto">
              <a:xfrm flipH="1">
                <a:off x="1551" y="1438"/>
                <a:ext cx="0" cy="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 lIns="89958" tIns="46778" rIns="89958" bIns="46778" anchor="ctr"/>
              <a:lstStyle/>
              <a:p>
                <a:endParaRPr lang="en-US"/>
              </a:p>
            </p:txBody>
          </p:sp>
          <p:sp>
            <p:nvSpPr>
              <p:cNvPr id="40" name="Text Box 79"/>
              <p:cNvSpPr txBox="1">
                <a:spLocks noChangeArrowheads="1"/>
              </p:cNvSpPr>
              <p:nvPr/>
            </p:nvSpPr>
            <p:spPr bwMode="auto">
              <a:xfrm>
                <a:off x="1528" y="1363"/>
                <a:ext cx="54" cy="7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l">
                  <a:buClrTx/>
                  <a:buSzTx/>
                  <a:buFontTx/>
                  <a:buNone/>
                </a:pPr>
                <a:r>
                  <a:rPr lang="en-US" sz="800" b="1"/>
                  <a:t>R</a:t>
                </a:r>
              </a:p>
            </p:txBody>
          </p:sp>
        </p:grp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5794" y="1167149"/>
            <a:ext cx="1520865" cy="152086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6613" y="1138649"/>
            <a:ext cx="1647775" cy="16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0" grpId="0" animBg="1"/>
      <p:bldP spid="21" grpId="0" animBg="1"/>
      <p:bldP spid="22" grpId="0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334652" y="168764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VDM Layering Architecture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56" y="1099930"/>
            <a:ext cx="11114286" cy="542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97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334652" y="168764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dirty="0">
                <a:latin typeface="Cooper Black" panose="0208090404030B020404" pitchFamily="18" charset="0"/>
              </a:rPr>
              <a:t>Best Practice to build/use CDS in S/4HANA</a:t>
            </a:r>
            <a:endParaRPr lang="en-US" sz="2000" dirty="0">
              <a:latin typeface="Cooper Black" panose="0208090404030B0204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668874E-C0FA-4ADA-BBF6-2FE5710B408A}"/>
              </a:ext>
            </a:extLst>
          </p:cNvPr>
          <p:cNvSpPr txBox="1"/>
          <p:nvPr/>
        </p:nvSpPr>
        <p:spPr>
          <a:xfrm>
            <a:off x="237298" y="776319"/>
            <a:ext cx="1139024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dirty="0"/>
              <a:t>Develop in a way that its </a:t>
            </a:r>
            <a:r>
              <a:rPr lang="en-US" dirty="0" smtClean="0"/>
              <a:t>sustainable.</a:t>
            </a:r>
            <a:endParaRPr lang="en-US" dirty="0"/>
          </a:p>
          <a:p>
            <a:pPr marL="342900" indent="-342900" algn="just">
              <a:buAutoNum type="arabicPeriod"/>
            </a:pPr>
            <a:r>
              <a:rPr lang="en-US" dirty="0"/>
              <a:t>Adopt industry </a:t>
            </a:r>
            <a:r>
              <a:rPr lang="en-US" dirty="0" smtClean="0"/>
              <a:t>standards.</a:t>
            </a:r>
            <a:endParaRPr lang="en-US" dirty="0"/>
          </a:p>
          <a:p>
            <a:pPr marL="342900" indent="-342900" algn="just">
              <a:buAutoNum type="arabicPeriod"/>
            </a:pPr>
            <a:r>
              <a:rPr lang="en-US" dirty="0"/>
              <a:t>Maintenance and handovers are </a:t>
            </a:r>
            <a:r>
              <a:rPr lang="en-US" dirty="0" smtClean="0"/>
              <a:t>easy.</a:t>
            </a:r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VDM – Virtual Data Modeling, This is the concept we use to build CDS view using Layered Approach in SAP S/4HANA. VDM is an annotation and best practice.</a:t>
            </a:r>
          </a:p>
          <a:p>
            <a:pPr algn="just"/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You need to follow the proper </a:t>
            </a:r>
            <a:r>
              <a:rPr lang="en-US" dirty="0" smtClean="0">
                <a:sym typeface="Wingdings" panose="05000000000000000000" pitchFamily="2" charset="2"/>
              </a:rPr>
              <a:t>nami-convension.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You need to develop modular </a:t>
            </a:r>
            <a:r>
              <a:rPr lang="en-US" dirty="0" smtClean="0">
                <a:sym typeface="Wingdings" panose="05000000000000000000" pitchFamily="2" charset="2"/>
              </a:rPr>
              <a:t>way.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Use property annotations for </a:t>
            </a:r>
            <a:r>
              <a:rPr lang="en-US" dirty="0" smtClean="0">
                <a:sym typeface="Wingdings" panose="05000000000000000000" pitchFamily="2" charset="2"/>
              </a:rPr>
              <a:t>VDM.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Use view type depending on kind of data you </a:t>
            </a:r>
            <a:r>
              <a:rPr lang="en-US" dirty="0" smtClean="0">
                <a:sym typeface="Wingdings" panose="05000000000000000000" pitchFamily="2" charset="2"/>
              </a:rPr>
              <a:t>process.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84E6DA9-4E25-4DBC-8B10-BC34CEB66525}"/>
              </a:ext>
            </a:extLst>
          </p:cNvPr>
          <p:cNvSpPr/>
          <p:nvPr/>
        </p:nvSpPr>
        <p:spPr>
          <a:xfrm>
            <a:off x="4960259" y="3991326"/>
            <a:ext cx="2136531" cy="43961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VDM Views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D3347A3-3778-4973-84C5-C06DC6B7C94F}"/>
              </a:ext>
            </a:extLst>
          </p:cNvPr>
          <p:cNvSpPr/>
          <p:nvPr/>
        </p:nvSpPr>
        <p:spPr>
          <a:xfrm>
            <a:off x="4903108" y="4838380"/>
            <a:ext cx="2250831" cy="60666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Interface Views</a:t>
            </a:r>
          </a:p>
          <a:p>
            <a:pPr algn="ctr"/>
            <a:r>
              <a:rPr lang="en-US" dirty="0"/>
              <a:t>I_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3160CFF-F4D7-44FA-A33B-E5D833CC775C}"/>
              </a:ext>
            </a:extLst>
          </p:cNvPr>
          <p:cNvSpPr/>
          <p:nvPr/>
        </p:nvSpPr>
        <p:spPr>
          <a:xfrm>
            <a:off x="8758537" y="4838381"/>
            <a:ext cx="2900433" cy="60666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Consumption Views</a:t>
            </a:r>
          </a:p>
          <a:p>
            <a:pPr algn="ctr"/>
            <a:r>
              <a:rPr lang="en-US" dirty="0"/>
              <a:t>C_</a:t>
            </a:r>
          </a:p>
        </p:txBody>
      </p:sp>
      <p:cxnSp>
        <p:nvCxnSpPr>
          <p:cNvPr id="11" name="Connector: Elbow 6">
            <a:extLst>
              <a:ext uri="{FF2B5EF4-FFF2-40B4-BE49-F238E27FC236}">
                <a16:creationId xmlns:a16="http://schemas.microsoft.com/office/drawing/2014/main" xmlns="" id="{18E5F797-ECBC-42CF-9829-EF2C6B0CEF95}"/>
              </a:ext>
            </a:extLst>
          </p:cNvPr>
          <p:cNvCxnSpPr>
            <a:stCxn id="8" idx="2"/>
          </p:cNvCxnSpPr>
          <p:nvPr/>
        </p:nvCxnSpPr>
        <p:spPr>
          <a:xfrm rot="5400000">
            <a:off x="3560818" y="2357423"/>
            <a:ext cx="394188" cy="45412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0">
            <a:extLst>
              <a:ext uri="{FF2B5EF4-FFF2-40B4-BE49-F238E27FC236}">
                <a16:creationId xmlns:a16="http://schemas.microsoft.com/office/drawing/2014/main" xmlns="" id="{E983F010-3CC9-41FA-8551-60E576D641E0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rot="16200000" flipH="1">
            <a:off x="7914920" y="2544546"/>
            <a:ext cx="407439" cy="41802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xmlns="" id="{4C4C1E95-EAFC-41A2-B81D-9A083F940B5C}"/>
              </a:ext>
            </a:extLst>
          </p:cNvPr>
          <p:cNvCxnSpPr>
            <a:stCxn id="8" idx="2"/>
            <a:endCxn id="9" idx="0"/>
          </p:cNvCxnSpPr>
          <p:nvPr/>
        </p:nvCxnSpPr>
        <p:spPr>
          <a:xfrm rot="5400000">
            <a:off x="5824806" y="4634661"/>
            <a:ext cx="407438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CC0550C0-E26C-4A80-84CD-4483ED5CFEB0}"/>
              </a:ext>
            </a:extLst>
          </p:cNvPr>
          <p:cNvSpPr/>
          <p:nvPr/>
        </p:nvSpPr>
        <p:spPr>
          <a:xfrm>
            <a:off x="3498721" y="5821128"/>
            <a:ext cx="1976070" cy="44803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Basic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1C569F4B-907C-4848-8719-B35B4CCC37D5}"/>
              </a:ext>
            </a:extLst>
          </p:cNvPr>
          <p:cNvSpPr/>
          <p:nvPr/>
        </p:nvSpPr>
        <p:spPr>
          <a:xfrm>
            <a:off x="6469604" y="5821124"/>
            <a:ext cx="1976070" cy="44803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Composite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xmlns="" id="{BFC6D6BC-7CF3-4341-96B3-2449B786D23E}"/>
              </a:ext>
            </a:extLst>
          </p:cNvPr>
          <p:cNvCxnSpPr>
            <a:stCxn id="9" idx="2"/>
          </p:cNvCxnSpPr>
          <p:nvPr/>
        </p:nvCxnSpPr>
        <p:spPr>
          <a:xfrm rot="5400000">
            <a:off x="5082853" y="4848952"/>
            <a:ext cx="349575" cy="15417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9">
            <a:extLst>
              <a:ext uri="{FF2B5EF4-FFF2-40B4-BE49-F238E27FC236}">
                <a16:creationId xmlns:a16="http://schemas.microsoft.com/office/drawing/2014/main" xmlns="" id="{5E6E7E90-E5E5-4A19-A53C-73F4ADF8F564}"/>
              </a:ext>
            </a:extLst>
          </p:cNvPr>
          <p:cNvCxnSpPr>
            <a:stCxn id="9" idx="2"/>
          </p:cNvCxnSpPr>
          <p:nvPr/>
        </p:nvCxnSpPr>
        <p:spPr>
          <a:xfrm rot="16200000" flipH="1">
            <a:off x="6568296" y="4905276"/>
            <a:ext cx="349571" cy="142911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5EF89728-C3C9-45C6-B5A1-1B9110DC6FC4}"/>
              </a:ext>
            </a:extLst>
          </p:cNvPr>
          <p:cNvSpPr/>
          <p:nvPr/>
        </p:nvSpPr>
        <p:spPr>
          <a:xfrm>
            <a:off x="361882" y="4838382"/>
            <a:ext cx="2250831" cy="60666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Private Views</a:t>
            </a:r>
          </a:p>
          <a:p>
            <a:pPr algn="ctr"/>
            <a:r>
              <a:rPr lang="en-US" dirty="0"/>
              <a:t>P_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1E2C527-E43E-42AB-83EE-4D004999B6B3}"/>
              </a:ext>
            </a:extLst>
          </p:cNvPr>
          <p:cNvSpPr txBox="1"/>
          <p:nvPr/>
        </p:nvSpPr>
        <p:spPr>
          <a:xfrm>
            <a:off x="271732" y="5456958"/>
            <a:ext cx="2823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Developed for usage </a:t>
            </a:r>
            <a:r>
              <a:rPr lang="en-US" dirty="0" smtClean="0"/>
              <a:t>within the </a:t>
            </a:r>
            <a:r>
              <a:rPr lang="en-US" dirty="0"/>
              <a:t>team, technically other should not </a:t>
            </a:r>
            <a:r>
              <a:rPr lang="en-US" dirty="0" smtClean="0"/>
              <a:t>use.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BBC24ED3-A83C-4E0B-9A27-3D1FB256EA40}"/>
              </a:ext>
            </a:extLst>
          </p:cNvPr>
          <p:cNvSpPr txBox="1"/>
          <p:nvPr/>
        </p:nvSpPr>
        <p:spPr>
          <a:xfrm>
            <a:off x="3174068" y="6387939"/>
            <a:ext cx="2814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Pure master </a:t>
            </a:r>
            <a:r>
              <a:rPr lang="en-US" dirty="0" smtClean="0"/>
              <a:t>data I_Material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EFB21A18-B1DD-45FA-83E9-E0E3B98110E9}"/>
              </a:ext>
            </a:extLst>
          </p:cNvPr>
          <p:cNvSpPr txBox="1"/>
          <p:nvPr/>
        </p:nvSpPr>
        <p:spPr>
          <a:xfrm>
            <a:off x="6254311" y="6227058"/>
            <a:ext cx="3114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Combine Transaction and Master Data I_SalesorderItems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646EFE7-15C2-481B-940E-A9F433816C61}"/>
              </a:ext>
            </a:extLst>
          </p:cNvPr>
          <p:cNvSpPr txBox="1"/>
          <p:nvPr/>
        </p:nvSpPr>
        <p:spPr>
          <a:xfrm>
            <a:off x="8691768" y="5456958"/>
            <a:ext cx="3102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Embedded, API, SAC, Fiori Apps</a:t>
            </a:r>
          </a:p>
        </p:txBody>
      </p:sp>
    </p:spTree>
    <p:extLst>
      <p:ext uri="{BB962C8B-B14F-4D97-AF65-F5344CB8AC3E}">
        <p14:creationId xmlns:p14="http://schemas.microsoft.com/office/powerpoint/2010/main" val="3033224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241648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334652" y="14226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Type’s of VDM View</a:t>
            </a:r>
          </a:p>
        </p:txBody>
      </p:sp>
      <p:sp>
        <p:nvSpPr>
          <p:cNvPr id="43" name="Cylinder 2"/>
          <p:cNvSpPr/>
          <p:nvPr/>
        </p:nvSpPr>
        <p:spPr bwMode="gray">
          <a:xfrm>
            <a:off x="429579" y="5616060"/>
            <a:ext cx="8234863" cy="786896"/>
          </a:xfrm>
          <a:prstGeom prst="can">
            <a:avLst/>
          </a:prstGeom>
          <a:solidFill>
            <a:srgbClr val="008FD3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Application Data (Tables)</a:t>
            </a:r>
            <a:endParaRPr lang="de-DE" sz="18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Cylinder 6"/>
          <p:cNvSpPr/>
          <p:nvPr/>
        </p:nvSpPr>
        <p:spPr bwMode="gray">
          <a:xfrm>
            <a:off x="429579" y="4738516"/>
            <a:ext cx="8234863" cy="786896"/>
          </a:xfrm>
          <a:prstGeom prst="can">
            <a:avLst/>
          </a:prstGeom>
          <a:solidFill>
            <a:srgbClr val="609A7F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VDM Basic Interface Views I_*</a:t>
            </a:r>
            <a:endParaRPr lang="de-DE" sz="18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5" name="Cylinder 7"/>
          <p:cNvSpPr/>
          <p:nvPr/>
        </p:nvSpPr>
        <p:spPr bwMode="gray">
          <a:xfrm>
            <a:off x="2554468" y="3862796"/>
            <a:ext cx="3985083" cy="786896"/>
          </a:xfrm>
          <a:prstGeom prst="can">
            <a:avLst/>
          </a:prstGeom>
          <a:solidFill>
            <a:srgbClr val="A8A340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VDM Composite Interface Views I_*</a:t>
            </a:r>
          </a:p>
        </p:txBody>
      </p:sp>
      <p:sp>
        <p:nvSpPr>
          <p:cNvPr id="46" name="Cylinder 8"/>
          <p:cNvSpPr/>
          <p:nvPr/>
        </p:nvSpPr>
        <p:spPr bwMode="gray">
          <a:xfrm>
            <a:off x="429579" y="2983428"/>
            <a:ext cx="3985083" cy="786896"/>
          </a:xfrm>
          <a:prstGeom prst="can">
            <a:avLst/>
          </a:prstGeom>
          <a:solidFill>
            <a:srgbClr val="F0AB00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VDM Consumption Views C_*</a:t>
            </a:r>
            <a:endParaRPr lang="de-DE" sz="18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7" name="Cylinder 9"/>
          <p:cNvSpPr/>
          <p:nvPr/>
        </p:nvSpPr>
        <p:spPr bwMode="gray">
          <a:xfrm>
            <a:off x="4679360" y="2983428"/>
            <a:ext cx="3985083" cy="786896"/>
          </a:xfrm>
          <a:prstGeom prst="can">
            <a:avLst/>
          </a:prstGeom>
          <a:solidFill>
            <a:srgbClr val="F0AB00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VDM External API Views A_*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780" y="1104517"/>
            <a:ext cx="1586716" cy="158671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27" y="1339241"/>
            <a:ext cx="1351992" cy="13519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989" y="1166120"/>
            <a:ext cx="1701646" cy="170164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9484" y="1064569"/>
            <a:ext cx="1779322" cy="177932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9004432" y="5824886"/>
            <a:ext cx="2684752" cy="3077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000" kern="0">
                <a:ea typeface="Arial Unicode MS" pitchFamily="34" charset="-128"/>
                <a:cs typeface="Arial Unicode MS" pitchFamily="34" charset="-128"/>
              </a:rPr>
              <a:t>Cryptic, invisible</a:t>
            </a:r>
            <a:endParaRPr lang="de-DE" sz="20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004430" y="4978112"/>
            <a:ext cx="2684752" cy="3077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000" kern="0">
                <a:ea typeface="Arial Unicode MS" pitchFamily="34" charset="-128"/>
                <a:cs typeface="Arial Unicode MS" pitchFamily="34" charset="-128"/>
              </a:rPr>
              <a:t>Basic VDM for reuse</a:t>
            </a:r>
            <a:endParaRPr lang="de-DE" sz="20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004430" y="3948539"/>
            <a:ext cx="2684752" cy="6154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000" kern="0">
                <a:ea typeface="Arial Unicode MS" pitchFamily="34" charset="-128"/>
                <a:cs typeface="Arial Unicode MS" pitchFamily="34" charset="-128"/>
              </a:rPr>
              <a:t>Convenience and special views for reuse</a:t>
            </a:r>
            <a:endParaRPr lang="de-DE" sz="20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004430" y="3069172"/>
            <a:ext cx="2684752" cy="6154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000" kern="0">
                <a:ea typeface="Arial Unicode MS" pitchFamily="34" charset="-128"/>
                <a:cs typeface="Arial Unicode MS" pitchFamily="34" charset="-128"/>
              </a:rPr>
              <a:t>Purpose-built for apps  and APIs</a:t>
            </a:r>
            <a:endParaRPr lang="de-DE" sz="20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>
            <a:off x="270980" y="5569179"/>
            <a:ext cx="1157972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004431" y="1654899"/>
            <a:ext cx="2684752" cy="3077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000" kern="0">
                <a:ea typeface="Arial Unicode MS" pitchFamily="34" charset="-128"/>
                <a:cs typeface="Arial Unicode MS" pitchFamily="34" charset="-128"/>
              </a:rPr>
              <a:t>All types of consumers</a:t>
            </a:r>
            <a:endParaRPr lang="de-DE" sz="2000" kern="0" dirty="0" err="1"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67288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135"/>
          <p:cNvPicPr>
            <a:picLocks noChangeAspect="1"/>
          </p:cNvPicPr>
          <p:nvPr/>
        </p:nvPicPr>
        <p:blipFill rotWithShape="1">
          <a:blip r:embed="rId2"/>
          <a:srcRect r="18676"/>
          <a:stretch/>
        </p:blipFill>
        <p:spPr>
          <a:xfrm>
            <a:off x="7571152" y="1152417"/>
            <a:ext cx="4459743" cy="3646889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75388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 </a:t>
            </a:r>
            <a:r>
              <a:rPr lang="en-US" sz="3600" dirty="0">
                <a:latin typeface="Cooper Black" panose="0208090404030B020404" pitchFamily="18" charset="0"/>
              </a:rPr>
              <a:t>Annotations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93" name="Line 5">
            <a:extLst>
              <a:ext uri="{FF2B5EF4-FFF2-40B4-BE49-F238E27FC236}">
                <a16:creationId xmlns="" xmlns:a16="http://schemas.microsoft.com/office/drawing/2014/main" id="{79923E7C-CE22-4D0A-AAAB-7310A60F174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2399" y="4130953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94" name="Line 6">
            <a:extLst>
              <a:ext uri="{FF2B5EF4-FFF2-40B4-BE49-F238E27FC236}">
                <a16:creationId xmlns="" xmlns:a16="http://schemas.microsoft.com/office/drawing/2014/main" id="{CAD1639F-2A13-40FC-B809-9E9FC5240D24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2399" y="4130953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95" name="Freeform 94">
            <a:extLst>
              <a:ext uri="{FF2B5EF4-FFF2-40B4-BE49-F238E27FC236}">
                <a16:creationId xmlns="" xmlns:a16="http://schemas.microsoft.com/office/drawing/2014/main" id="{2C271933-9424-4685-8BC3-FF2945D470C8}"/>
              </a:ext>
            </a:extLst>
          </p:cNvPr>
          <p:cNvSpPr>
            <a:spLocks/>
          </p:cNvSpPr>
          <p:nvPr/>
        </p:nvSpPr>
        <p:spPr bwMode="auto">
          <a:xfrm>
            <a:off x="1267226" y="2437714"/>
            <a:ext cx="2972818" cy="1265606"/>
          </a:xfrm>
          <a:custGeom>
            <a:avLst/>
            <a:gdLst>
              <a:gd name="T0" fmla="*/ 2386 w 2722"/>
              <a:gd name="T1" fmla="*/ 0 h 1161"/>
              <a:gd name="T2" fmla="*/ 25 w 2722"/>
              <a:gd name="T3" fmla="*/ 971 h 1161"/>
              <a:gd name="T4" fmla="*/ 0 w 2722"/>
              <a:gd name="T5" fmla="*/ 1066 h 1161"/>
              <a:gd name="T6" fmla="*/ 2722 w 2722"/>
              <a:gd name="T7" fmla="*/ 639 h 1161"/>
              <a:gd name="T8" fmla="*/ 2386 w 2722"/>
              <a:gd name="T9" fmla="*/ 0 h 1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22" h="1161">
                <a:moveTo>
                  <a:pt x="2386" y="0"/>
                </a:moveTo>
                <a:cubicBezTo>
                  <a:pt x="2386" y="0"/>
                  <a:pt x="1116" y="1031"/>
                  <a:pt x="25" y="971"/>
                </a:cubicBezTo>
                <a:cubicBezTo>
                  <a:pt x="0" y="1066"/>
                  <a:pt x="0" y="1066"/>
                  <a:pt x="0" y="1066"/>
                </a:cubicBezTo>
                <a:cubicBezTo>
                  <a:pt x="0" y="1066"/>
                  <a:pt x="756" y="1161"/>
                  <a:pt x="2722" y="639"/>
                </a:cubicBezTo>
                <a:lnTo>
                  <a:pt x="2386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96" name="Freeform 95">
            <a:extLst>
              <a:ext uri="{FF2B5EF4-FFF2-40B4-BE49-F238E27FC236}">
                <a16:creationId xmlns="" xmlns:a16="http://schemas.microsoft.com/office/drawing/2014/main" id="{F6FF0686-A8C5-472D-810E-534158BD8779}"/>
              </a:ext>
            </a:extLst>
          </p:cNvPr>
          <p:cNvSpPr>
            <a:spLocks/>
          </p:cNvSpPr>
          <p:nvPr/>
        </p:nvSpPr>
        <p:spPr bwMode="auto">
          <a:xfrm>
            <a:off x="1267226" y="3740325"/>
            <a:ext cx="2972818" cy="1265606"/>
          </a:xfrm>
          <a:custGeom>
            <a:avLst/>
            <a:gdLst>
              <a:gd name="T0" fmla="*/ 2386 w 2722"/>
              <a:gd name="T1" fmla="*/ 1161 h 1161"/>
              <a:gd name="T2" fmla="*/ 25 w 2722"/>
              <a:gd name="T3" fmla="*/ 191 h 1161"/>
              <a:gd name="T4" fmla="*/ 0 w 2722"/>
              <a:gd name="T5" fmla="*/ 95 h 1161"/>
              <a:gd name="T6" fmla="*/ 2722 w 2722"/>
              <a:gd name="T7" fmla="*/ 523 h 1161"/>
              <a:gd name="T8" fmla="*/ 2386 w 2722"/>
              <a:gd name="T9" fmla="*/ 1161 h 1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22" h="1161">
                <a:moveTo>
                  <a:pt x="2386" y="1161"/>
                </a:moveTo>
                <a:cubicBezTo>
                  <a:pt x="2386" y="1161"/>
                  <a:pt x="1116" y="131"/>
                  <a:pt x="25" y="191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95"/>
                  <a:pt x="756" y="0"/>
                  <a:pt x="2722" y="523"/>
                </a:cubicBezTo>
                <a:lnTo>
                  <a:pt x="2386" y="1161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97" name="Freeform 96">
            <a:extLst>
              <a:ext uri="{FF2B5EF4-FFF2-40B4-BE49-F238E27FC236}">
                <a16:creationId xmlns="" xmlns:a16="http://schemas.microsoft.com/office/drawing/2014/main" id="{E97569E2-1152-4AAB-A36D-25D6C9380A83}"/>
              </a:ext>
            </a:extLst>
          </p:cNvPr>
          <p:cNvSpPr>
            <a:spLocks/>
          </p:cNvSpPr>
          <p:nvPr/>
        </p:nvSpPr>
        <p:spPr bwMode="auto">
          <a:xfrm>
            <a:off x="1405382" y="3322830"/>
            <a:ext cx="3596987" cy="838803"/>
          </a:xfrm>
          <a:custGeom>
            <a:avLst/>
            <a:gdLst>
              <a:gd name="T0" fmla="*/ 3293 w 3293"/>
              <a:gd name="T1" fmla="*/ 0 h 769"/>
              <a:gd name="T2" fmla="*/ 0 w 3293"/>
              <a:gd name="T3" fmla="*/ 339 h 769"/>
              <a:gd name="T4" fmla="*/ 0 w 3293"/>
              <a:gd name="T5" fmla="*/ 424 h 769"/>
              <a:gd name="T6" fmla="*/ 3293 w 3293"/>
              <a:gd name="T7" fmla="*/ 769 h 769"/>
              <a:gd name="T8" fmla="*/ 3293 w 3293"/>
              <a:gd name="T9" fmla="*/ 0 h 7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93" h="769">
                <a:moveTo>
                  <a:pt x="3293" y="0"/>
                </a:moveTo>
                <a:cubicBezTo>
                  <a:pt x="3293" y="0"/>
                  <a:pt x="1091" y="438"/>
                  <a:pt x="0" y="339"/>
                </a:cubicBezTo>
                <a:cubicBezTo>
                  <a:pt x="0" y="424"/>
                  <a:pt x="0" y="424"/>
                  <a:pt x="0" y="424"/>
                </a:cubicBezTo>
                <a:cubicBezTo>
                  <a:pt x="0" y="424"/>
                  <a:pt x="1384" y="477"/>
                  <a:pt x="3293" y="769"/>
                </a:cubicBezTo>
                <a:lnTo>
                  <a:pt x="3293" y="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98" name="Freeform 97">
            <a:extLst>
              <a:ext uri="{FF2B5EF4-FFF2-40B4-BE49-F238E27FC236}">
                <a16:creationId xmlns="" xmlns:a16="http://schemas.microsoft.com/office/drawing/2014/main" id="{D48F1333-B9ED-444F-BB87-4291E8884732}"/>
              </a:ext>
            </a:extLst>
          </p:cNvPr>
          <p:cNvSpPr>
            <a:spLocks/>
          </p:cNvSpPr>
          <p:nvPr/>
        </p:nvSpPr>
        <p:spPr bwMode="auto">
          <a:xfrm>
            <a:off x="1294364" y="1638383"/>
            <a:ext cx="2220362" cy="1872505"/>
          </a:xfrm>
          <a:custGeom>
            <a:avLst/>
            <a:gdLst>
              <a:gd name="T0" fmla="*/ 1281 w 2033"/>
              <a:gd name="T1" fmla="*/ 0 h 1719"/>
              <a:gd name="T2" fmla="*/ 0 w 2033"/>
              <a:gd name="T3" fmla="*/ 1528 h 1719"/>
              <a:gd name="T4" fmla="*/ 0 w 2033"/>
              <a:gd name="T5" fmla="*/ 1641 h 1719"/>
              <a:gd name="T6" fmla="*/ 2033 w 2033"/>
              <a:gd name="T7" fmla="*/ 310 h 1719"/>
              <a:gd name="T8" fmla="*/ 1281 w 2033"/>
              <a:gd name="T9" fmla="*/ 0 h 1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3" h="1719">
                <a:moveTo>
                  <a:pt x="1281" y="0"/>
                </a:moveTo>
                <a:cubicBezTo>
                  <a:pt x="1281" y="0"/>
                  <a:pt x="822" y="1383"/>
                  <a:pt x="0" y="1528"/>
                </a:cubicBezTo>
                <a:cubicBezTo>
                  <a:pt x="0" y="1641"/>
                  <a:pt x="0" y="1641"/>
                  <a:pt x="0" y="1641"/>
                </a:cubicBezTo>
                <a:cubicBezTo>
                  <a:pt x="0" y="1641"/>
                  <a:pt x="1182" y="1719"/>
                  <a:pt x="2033" y="310"/>
                </a:cubicBezTo>
                <a:lnTo>
                  <a:pt x="1281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99" name="Freeform 98">
            <a:extLst>
              <a:ext uri="{FF2B5EF4-FFF2-40B4-BE49-F238E27FC236}">
                <a16:creationId xmlns="" xmlns:a16="http://schemas.microsoft.com/office/drawing/2014/main" id="{BC21A251-2D8A-4CA5-9443-44C1231EB869}"/>
              </a:ext>
            </a:extLst>
          </p:cNvPr>
          <p:cNvSpPr>
            <a:spLocks/>
          </p:cNvSpPr>
          <p:nvPr/>
        </p:nvSpPr>
        <p:spPr bwMode="auto">
          <a:xfrm>
            <a:off x="1294364" y="3935224"/>
            <a:ext cx="2220362" cy="1871272"/>
          </a:xfrm>
          <a:custGeom>
            <a:avLst/>
            <a:gdLst>
              <a:gd name="T0" fmla="*/ 1281 w 2033"/>
              <a:gd name="T1" fmla="*/ 1718 h 1718"/>
              <a:gd name="T2" fmla="*/ 0 w 2033"/>
              <a:gd name="T3" fmla="*/ 190 h 1718"/>
              <a:gd name="T4" fmla="*/ 0 w 2033"/>
              <a:gd name="T5" fmla="*/ 77 h 1718"/>
              <a:gd name="T6" fmla="*/ 2033 w 2033"/>
              <a:gd name="T7" fmla="*/ 1408 h 1718"/>
              <a:gd name="T8" fmla="*/ 1281 w 2033"/>
              <a:gd name="T9" fmla="*/ 1718 h 1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3" h="1718">
                <a:moveTo>
                  <a:pt x="1281" y="1718"/>
                </a:moveTo>
                <a:cubicBezTo>
                  <a:pt x="1281" y="1718"/>
                  <a:pt x="822" y="335"/>
                  <a:pt x="0" y="190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77"/>
                  <a:pt x="1182" y="0"/>
                  <a:pt x="2033" y="1408"/>
                </a:cubicBezTo>
                <a:lnTo>
                  <a:pt x="1281" y="1718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00" name="Oval 99">
            <a:extLst>
              <a:ext uri="{FF2B5EF4-FFF2-40B4-BE49-F238E27FC236}">
                <a16:creationId xmlns="" xmlns:a16="http://schemas.microsoft.com/office/drawing/2014/main" id="{00D73078-6033-49FF-AB64-27917F3D7798}"/>
              </a:ext>
            </a:extLst>
          </p:cNvPr>
          <p:cNvSpPr/>
          <p:nvPr/>
        </p:nvSpPr>
        <p:spPr>
          <a:xfrm>
            <a:off x="2601536" y="1230951"/>
            <a:ext cx="1005560" cy="10055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bg1"/>
            </a:solidFill>
          </a:ln>
          <a:effectLst>
            <a:outerShdw blurRad="2794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="" xmlns:a16="http://schemas.microsoft.com/office/drawing/2014/main" id="{EC6FD269-B6A7-4413-A19E-282E5866CD44}"/>
              </a:ext>
            </a:extLst>
          </p:cNvPr>
          <p:cNvSpPr txBox="1"/>
          <p:nvPr/>
        </p:nvSpPr>
        <p:spPr>
          <a:xfrm>
            <a:off x="3841213" y="1152417"/>
            <a:ext cx="2678563" cy="7078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 Model Annotations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="" xmlns:a16="http://schemas.microsoft.com/office/drawing/2014/main" id="{97379EAB-2F9D-4404-B51F-41979EA48742}"/>
              </a:ext>
            </a:extLst>
          </p:cNvPr>
          <p:cNvSpPr txBox="1"/>
          <p:nvPr/>
        </p:nvSpPr>
        <p:spPr>
          <a:xfrm>
            <a:off x="4890349" y="2291749"/>
            <a:ext cx="1992721" cy="7078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OData Annotations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5CC4C257-091D-4248-A4A3-EE6F38F26134}"/>
              </a:ext>
            </a:extLst>
          </p:cNvPr>
          <p:cNvSpPr txBox="1"/>
          <p:nvPr/>
        </p:nvSpPr>
        <p:spPr>
          <a:xfrm>
            <a:off x="5886711" y="3472590"/>
            <a:ext cx="1638040" cy="7078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Analytical </a:t>
            </a:r>
          </a:p>
          <a:p>
            <a:r>
              <a:rPr lang="en-IN" sz="2000" b="1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Annotations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="" xmlns:a16="http://schemas.microsoft.com/office/drawing/2014/main" id="{593B240F-3299-495C-9F77-38EB1097199E}"/>
              </a:ext>
            </a:extLst>
          </p:cNvPr>
          <p:cNvSpPr txBox="1"/>
          <p:nvPr/>
        </p:nvSpPr>
        <p:spPr>
          <a:xfrm>
            <a:off x="4821898" y="4860242"/>
            <a:ext cx="2184439" cy="7078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End User Annotations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="" xmlns:a16="http://schemas.microsoft.com/office/drawing/2014/main" id="{EE1393B5-D7F4-4549-B678-CBEDF5BDB5AE}"/>
              </a:ext>
            </a:extLst>
          </p:cNvPr>
          <p:cNvSpPr txBox="1"/>
          <p:nvPr/>
        </p:nvSpPr>
        <p:spPr>
          <a:xfrm>
            <a:off x="3678897" y="5776962"/>
            <a:ext cx="1710689" cy="7078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>
                <a:solidFill>
                  <a:schemeClr val="accent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UI Annotations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5AFD5E5B-A243-438F-92C3-1B39A3FBF460}"/>
              </a:ext>
            </a:extLst>
          </p:cNvPr>
          <p:cNvGrpSpPr/>
          <p:nvPr/>
        </p:nvGrpSpPr>
        <p:grpSpPr>
          <a:xfrm>
            <a:off x="340048" y="3008381"/>
            <a:ext cx="1467700" cy="1467701"/>
            <a:chOff x="1280940" y="3114397"/>
            <a:chExt cx="1467700" cy="1467701"/>
          </a:xfrm>
        </p:grpSpPr>
        <p:sp>
          <p:nvSpPr>
            <p:cNvPr id="107" name="Oval 106">
              <a:extLst>
                <a:ext uri="{FF2B5EF4-FFF2-40B4-BE49-F238E27FC236}">
                  <a16:creationId xmlns="" xmlns:a16="http://schemas.microsoft.com/office/drawing/2014/main" id="{8B39ED7A-E4DB-4A78-A74A-961C862BCEC2}"/>
                </a:ext>
              </a:extLst>
            </p:cNvPr>
            <p:cNvSpPr/>
            <p:nvPr/>
          </p:nvSpPr>
          <p:spPr>
            <a:xfrm>
              <a:off x="1280940" y="3114397"/>
              <a:ext cx="1467700" cy="1467701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8" name="Oval 107">
              <a:extLst>
                <a:ext uri="{FF2B5EF4-FFF2-40B4-BE49-F238E27FC236}">
                  <a16:creationId xmlns="" xmlns:a16="http://schemas.microsoft.com/office/drawing/2014/main" id="{835CB46E-615D-4007-ADA6-0DB06C1DEA5E}"/>
                </a:ext>
              </a:extLst>
            </p:cNvPr>
            <p:cNvSpPr/>
            <p:nvPr/>
          </p:nvSpPr>
          <p:spPr>
            <a:xfrm>
              <a:off x="1608006" y="3209904"/>
              <a:ext cx="789775" cy="64112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09" name="Oval 108">
            <a:extLst>
              <a:ext uri="{FF2B5EF4-FFF2-40B4-BE49-F238E27FC236}">
                <a16:creationId xmlns="" xmlns:a16="http://schemas.microsoft.com/office/drawing/2014/main" id="{3C95160E-1E14-4AFF-ADA3-64211D620E46}"/>
              </a:ext>
            </a:extLst>
          </p:cNvPr>
          <p:cNvSpPr/>
          <p:nvPr/>
        </p:nvSpPr>
        <p:spPr>
          <a:xfrm>
            <a:off x="2793557" y="1323672"/>
            <a:ext cx="608558" cy="494014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40000"/>
                </a:schemeClr>
              </a:gs>
              <a:gs pos="90000">
                <a:schemeClr val="bg1">
                  <a:lumMod val="8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3D2CB601-9E46-4E8B-89DB-9BD1CDB98F31}"/>
              </a:ext>
            </a:extLst>
          </p:cNvPr>
          <p:cNvGrpSpPr/>
          <p:nvPr/>
        </p:nvGrpSpPr>
        <p:grpSpPr>
          <a:xfrm>
            <a:off x="3678897" y="2175850"/>
            <a:ext cx="1005560" cy="1005560"/>
            <a:chOff x="4619789" y="2281866"/>
            <a:chExt cx="1005560" cy="1005560"/>
          </a:xfrm>
        </p:grpSpPr>
        <p:sp>
          <p:nvSpPr>
            <p:cNvPr id="111" name="Oval 110">
              <a:extLst>
                <a:ext uri="{FF2B5EF4-FFF2-40B4-BE49-F238E27FC236}">
                  <a16:creationId xmlns="" xmlns:a16="http://schemas.microsoft.com/office/drawing/2014/main" id="{FAA270C9-E214-409C-A2A9-AA9EF25B0465}"/>
                </a:ext>
              </a:extLst>
            </p:cNvPr>
            <p:cNvSpPr/>
            <p:nvPr/>
          </p:nvSpPr>
          <p:spPr>
            <a:xfrm>
              <a:off x="4619789" y="2281866"/>
              <a:ext cx="1005560" cy="10055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="" xmlns:a16="http://schemas.microsoft.com/office/drawing/2014/main" id="{1FF03B66-5968-4CDB-A141-50CA5D51E36C}"/>
                </a:ext>
              </a:extLst>
            </p:cNvPr>
            <p:cNvSpPr/>
            <p:nvPr/>
          </p:nvSpPr>
          <p:spPr>
            <a:xfrm>
              <a:off x="4821378" y="2378594"/>
              <a:ext cx="608558" cy="49401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="" xmlns:a16="http://schemas.microsoft.com/office/drawing/2014/main" id="{D6D03B98-8CC8-4CCA-9948-D85451470C43}"/>
              </a:ext>
            </a:extLst>
          </p:cNvPr>
          <p:cNvGrpSpPr/>
          <p:nvPr/>
        </p:nvGrpSpPr>
        <p:grpSpPr>
          <a:xfrm>
            <a:off x="4694443" y="3239452"/>
            <a:ext cx="1005560" cy="1005560"/>
            <a:chOff x="5635335" y="3345468"/>
            <a:chExt cx="1005560" cy="1005560"/>
          </a:xfrm>
        </p:grpSpPr>
        <p:sp>
          <p:nvSpPr>
            <p:cNvPr id="114" name="Oval 113">
              <a:extLst>
                <a:ext uri="{FF2B5EF4-FFF2-40B4-BE49-F238E27FC236}">
                  <a16:creationId xmlns="" xmlns:a16="http://schemas.microsoft.com/office/drawing/2014/main" id="{5FCA97DA-1722-4361-8EF8-A69B0C969E86}"/>
                </a:ext>
              </a:extLst>
            </p:cNvPr>
            <p:cNvSpPr/>
            <p:nvPr/>
          </p:nvSpPr>
          <p:spPr>
            <a:xfrm>
              <a:off x="5635335" y="3345468"/>
              <a:ext cx="1005560" cy="100556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="" xmlns:a16="http://schemas.microsoft.com/office/drawing/2014/main" id="{A97E8BF4-2905-4A12-A1BF-7DEE7014577C}"/>
                </a:ext>
              </a:extLst>
            </p:cNvPr>
            <p:cNvSpPr/>
            <p:nvPr/>
          </p:nvSpPr>
          <p:spPr>
            <a:xfrm>
              <a:off x="5822042" y="3439643"/>
              <a:ext cx="608558" cy="49401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F186534B-B428-431C-A9FB-C264BA869047}"/>
              </a:ext>
            </a:extLst>
          </p:cNvPr>
          <p:cNvGrpSpPr/>
          <p:nvPr/>
        </p:nvGrpSpPr>
        <p:grpSpPr>
          <a:xfrm>
            <a:off x="3678897" y="4277586"/>
            <a:ext cx="1005560" cy="1005560"/>
            <a:chOff x="4619789" y="4383602"/>
            <a:chExt cx="1005560" cy="1005560"/>
          </a:xfrm>
        </p:grpSpPr>
        <p:sp>
          <p:nvSpPr>
            <p:cNvPr id="117" name="Oval 116">
              <a:extLst>
                <a:ext uri="{FF2B5EF4-FFF2-40B4-BE49-F238E27FC236}">
                  <a16:creationId xmlns="" xmlns:a16="http://schemas.microsoft.com/office/drawing/2014/main" id="{9B0B220A-43D3-4F05-8A5B-153609A7CDC3}"/>
                </a:ext>
              </a:extLst>
            </p:cNvPr>
            <p:cNvSpPr/>
            <p:nvPr/>
          </p:nvSpPr>
          <p:spPr>
            <a:xfrm>
              <a:off x="4619789" y="4383602"/>
              <a:ext cx="1005560" cy="100556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="" xmlns:a16="http://schemas.microsoft.com/office/drawing/2014/main" id="{0B9086A6-D349-46C0-B3EC-BA1F04B55FD1}"/>
                </a:ext>
              </a:extLst>
            </p:cNvPr>
            <p:cNvSpPr/>
            <p:nvPr/>
          </p:nvSpPr>
          <p:spPr>
            <a:xfrm>
              <a:off x="4821378" y="4483439"/>
              <a:ext cx="608558" cy="49401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6D2E73EC-679B-450C-8203-787575D734D8}"/>
              </a:ext>
            </a:extLst>
          </p:cNvPr>
          <p:cNvGrpSpPr/>
          <p:nvPr/>
        </p:nvGrpSpPr>
        <p:grpSpPr>
          <a:xfrm>
            <a:off x="2601536" y="5125345"/>
            <a:ext cx="1005560" cy="1005560"/>
            <a:chOff x="3542428" y="5231361"/>
            <a:chExt cx="1005560" cy="1005560"/>
          </a:xfrm>
        </p:grpSpPr>
        <p:sp>
          <p:nvSpPr>
            <p:cNvPr id="120" name="Oval 119">
              <a:extLst>
                <a:ext uri="{FF2B5EF4-FFF2-40B4-BE49-F238E27FC236}">
                  <a16:creationId xmlns="" xmlns:a16="http://schemas.microsoft.com/office/drawing/2014/main" id="{14AE5286-742B-4620-8621-801B34F5CAF1}"/>
                </a:ext>
              </a:extLst>
            </p:cNvPr>
            <p:cNvSpPr/>
            <p:nvPr/>
          </p:nvSpPr>
          <p:spPr>
            <a:xfrm>
              <a:off x="3542428" y="5231361"/>
              <a:ext cx="1005560" cy="10055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="" xmlns:a16="http://schemas.microsoft.com/office/drawing/2014/main" id="{BB2C2E91-1183-4751-943A-DD0E6471F163}"/>
                </a:ext>
              </a:extLst>
            </p:cNvPr>
            <p:cNvSpPr/>
            <p:nvPr/>
          </p:nvSpPr>
          <p:spPr>
            <a:xfrm>
              <a:off x="3751702" y="5320201"/>
              <a:ext cx="608558" cy="49401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="" xmlns:a16="http://schemas.microsoft.com/office/drawing/2014/main" id="{56548C1E-7FC8-435B-AE44-5E02CF9D9108}"/>
              </a:ext>
            </a:extLst>
          </p:cNvPr>
          <p:cNvGrpSpPr/>
          <p:nvPr/>
        </p:nvGrpSpPr>
        <p:grpSpPr>
          <a:xfrm>
            <a:off x="751888" y="3497194"/>
            <a:ext cx="644020" cy="490074"/>
            <a:chOff x="1651000" y="3603625"/>
            <a:chExt cx="723901" cy="550863"/>
          </a:xfrm>
          <a:solidFill>
            <a:schemeClr val="bg1">
              <a:lumMod val="75000"/>
            </a:schemeClr>
          </a:solidFill>
        </p:grpSpPr>
        <p:sp>
          <p:nvSpPr>
            <p:cNvPr id="128" name="Freeform 15">
              <a:extLst>
                <a:ext uri="{FF2B5EF4-FFF2-40B4-BE49-F238E27FC236}">
                  <a16:creationId xmlns="" xmlns:a16="http://schemas.microsoft.com/office/drawing/2014/main" id="{9218CBCB-8E74-4D46-ADB3-32E1D5CD6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1000" y="3676650"/>
              <a:ext cx="303213" cy="477838"/>
            </a:xfrm>
            <a:custGeom>
              <a:avLst/>
              <a:gdLst>
                <a:gd name="T0" fmla="*/ 1411 w 2250"/>
                <a:gd name="T1" fmla="*/ 2772 h 3570"/>
                <a:gd name="T2" fmla="*/ 1872 w 2250"/>
                <a:gd name="T3" fmla="*/ 2520 h 3570"/>
                <a:gd name="T4" fmla="*/ 1877 w 2250"/>
                <a:gd name="T5" fmla="*/ 2518 h 3570"/>
                <a:gd name="T6" fmla="*/ 2103 w 2250"/>
                <a:gd name="T7" fmla="*/ 2394 h 3570"/>
                <a:gd name="T8" fmla="*/ 2250 w 2250"/>
                <a:gd name="T9" fmla="*/ 2146 h 3570"/>
                <a:gd name="T10" fmla="*/ 2250 w 2250"/>
                <a:gd name="T11" fmla="*/ 1863 h 3570"/>
                <a:gd name="T12" fmla="*/ 2088 w 2250"/>
                <a:gd name="T13" fmla="*/ 1605 h 3570"/>
                <a:gd name="T14" fmla="*/ 2088 w 2250"/>
                <a:gd name="T15" fmla="*/ 1605 h 3570"/>
                <a:gd name="T16" fmla="*/ 2088 w 2250"/>
                <a:gd name="T17" fmla="*/ 1605 h 3570"/>
                <a:gd name="T18" fmla="*/ 2057 w 2250"/>
                <a:gd name="T19" fmla="*/ 1539 h 3570"/>
                <a:gd name="T20" fmla="*/ 2053 w 2250"/>
                <a:gd name="T21" fmla="*/ 1530 h 3570"/>
                <a:gd name="T22" fmla="*/ 2023 w 2250"/>
                <a:gd name="T23" fmla="*/ 1456 h 3570"/>
                <a:gd name="T24" fmla="*/ 2021 w 2250"/>
                <a:gd name="T25" fmla="*/ 1451 h 3570"/>
                <a:gd name="T26" fmla="*/ 1997 w 2250"/>
                <a:gd name="T27" fmla="*/ 1382 h 3570"/>
                <a:gd name="T28" fmla="*/ 1991 w 2250"/>
                <a:gd name="T29" fmla="*/ 1362 h 3570"/>
                <a:gd name="T30" fmla="*/ 1970 w 2250"/>
                <a:gd name="T31" fmla="*/ 1282 h 3570"/>
                <a:gd name="T32" fmla="*/ 1863 w 2250"/>
                <a:gd name="T33" fmla="*/ 1087 h 3570"/>
                <a:gd name="T34" fmla="*/ 1863 w 2250"/>
                <a:gd name="T35" fmla="*/ 776 h 3570"/>
                <a:gd name="T36" fmla="*/ 1940 w 2250"/>
                <a:gd name="T37" fmla="*/ 604 h 3570"/>
                <a:gd name="T38" fmla="*/ 1940 w 2250"/>
                <a:gd name="T39" fmla="*/ 166 h 3570"/>
                <a:gd name="T40" fmla="*/ 1397 w 2250"/>
                <a:gd name="T41" fmla="*/ 0 h 3570"/>
                <a:gd name="T42" fmla="*/ 621 w 2250"/>
                <a:gd name="T43" fmla="*/ 621 h 3570"/>
                <a:gd name="T44" fmla="*/ 621 w 2250"/>
                <a:gd name="T45" fmla="*/ 1009 h 3570"/>
                <a:gd name="T46" fmla="*/ 543 w 2250"/>
                <a:gd name="T47" fmla="*/ 1157 h 3570"/>
                <a:gd name="T48" fmla="*/ 543 w 2250"/>
                <a:gd name="T49" fmla="*/ 1425 h 3570"/>
                <a:gd name="T50" fmla="*/ 636 w 2250"/>
                <a:gd name="T51" fmla="*/ 1594 h 3570"/>
                <a:gd name="T52" fmla="*/ 928 w 2250"/>
                <a:gd name="T53" fmla="*/ 2096 h 3570"/>
                <a:gd name="T54" fmla="*/ 928 w 2250"/>
                <a:gd name="T55" fmla="*/ 2340 h 3570"/>
                <a:gd name="T56" fmla="*/ 801 w 2250"/>
                <a:gd name="T57" fmla="*/ 2555 h 3570"/>
                <a:gd name="T58" fmla="*/ 280 w 2250"/>
                <a:gd name="T59" fmla="*/ 2881 h 3570"/>
                <a:gd name="T60" fmla="*/ 0 w 2250"/>
                <a:gd name="T61" fmla="*/ 3353 h 3570"/>
                <a:gd name="T62" fmla="*/ 0 w 2250"/>
                <a:gd name="T63" fmla="*/ 3570 h 3570"/>
                <a:gd name="T64" fmla="*/ 1087 w 2250"/>
                <a:gd name="T65" fmla="*/ 3570 h 3570"/>
                <a:gd name="T66" fmla="*/ 1087 w 2250"/>
                <a:gd name="T67" fmla="*/ 3318 h 3570"/>
                <a:gd name="T68" fmla="*/ 1411 w 2250"/>
                <a:gd name="T69" fmla="*/ 2772 h 3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50" h="3570">
                  <a:moveTo>
                    <a:pt x="1411" y="2772"/>
                  </a:moveTo>
                  <a:cubicBezTo>
                    <a:pt x="1872" y="2520"/>
                    <a:pt x="1872" y="2520"/>
                    <a:pt x="1872" y="2520"/>
                  </a:cubicBezTo>
                  <a:cubicBezTo>
                    <a:pt x="1870" y="2518"/>
                    <a:pt x="1872" y="2517"/>
                    <a:pt x="1877" y="2518"/>
                  </a:cubicBezTo>
                  <a:cubicBezTo>
                    <a:pt x="2103" y="2394"/>
                    <a:pt x="2103" y="2394"/>
                    <a:pt x="2103" y="2394"/>
                  </a:cubicBezTo>
                  <a:cubicBezTo>
                    <a:pt x="2194" y="2345"/>
                    <a:pt x="2250" y="2250"/>
                    <a:pt x="2250" y="2146"/>
                  </a:cubicBezTo>
                  <a:cubicBezTo>
                    <a:pt x="2250" y="1863"/>
                    <a:pt x="2250" y="1863"/>
                    <a:pt x="2250" y="1863"/>
                  </a:cubicBezTo>
                  <a:cubicBezTo>
                    <a:pt x="2250" y="1863"/>
                    <a:pt x="2168" y="1764"/>
                    <a:pt x="2088" y="1605"/>
                  </a:cubicBezTo>
                  <a:cubicBezTo>
                    <a:pt x="2088" y="1605"/>
                    <a:pt x="2088" y="1605"/>
                    <a:pt x="2088" y="1605"/>
                  </a:cubicBezTo>
                  <a:cubicBezTo>
                    <a:pt x="2088" y="1605"/>
                    <a:pt x="2088" y="1605"/>
                    <a:pt x="2088" y="1605"/>
                  </a:cubicBezTo>
                  <a:cubicBezTo>
                    <a:pt x="2078" y="1584"/>
                    <a:pt x="2067" y="1562"/>
                    <a:pt x="2057" y="1539"/>
                  </a:cubicBezTo>
                  <a:cubicBezTo>
                    <a:pt x="2056" y="1536"/>
                    <a:pt x="2054" y="1533"/>
                    <a:pt x="2053" y="1530"/>
                  </a:cubicBezTo>
                  <a:cubicBezTo>
                    <a:pt x="2043" y="1506"/>
                    <a:pt x="2033" y="1482"/>
                    <a:pt x="2023" y="1456"/>
                  </a:cubicBezTo>
                  <a:cubicBezTo>
                    <a:pt x="2022" y="1455"/>
                    <a:pt x="2022" y="1453"/>
                    <a:pt x="2021" y="1451"/>
                  </a:cubicBezTo>
                  <a:cubicBezTo>
                    <a:pt x="2013" y="1429"/>
                    <a:pt x="2005" y="1406"/>
                    <a:pt x="1997" y="1382"/>
                  </a:cubicBezTo>
                  <a:cubicBezTo>
                    <a:pt x="1995" y="1375"/>
                    <a:pt x="1993" y="1369"/>
                    <a:pt x="1991" y="1362"/>
                  </a:cubicBezTo>
                  <a:cubicBezTo>
                    <a:pt x="1984" y="1336"/>
                    <a:pt x="1976" y="1309"/>
                    <a:pt x="1970" y="1282"/>
                  </a:cubicBezTo>
                  <a:cubicBezTo>
                    <a:pt x="1906" y="1240"/>
                    <a:pt x="1863" y="1168"/>
                    <a:pt x="1863" y="1087"/>
                  </a:cubicBezTo>
                  <a:cubicBezTo>
                    <a:pt x="1863" y="776"/>
                    <a:pt x="1863" y="776"/>
                    <a:pt x="1863" y="776"/>
                  </a:cubicBezTo>
                  <a:cubicBezTo>
                    <a:pt x="1863" y="708"/>
                    <a:pt x="1893" y="647"/>
                    <a:pt x="1940" y="604"/>
                  </a:cubicBezTo>
                  <a:cubicBezTo>
                    <a:pt x="1940" y="166"/>
                    <a:pt x="1940" y="166"/>
                    <a:pt x="1940" y="166"/>
                  </a:cubicBezTo>
                  <a:cubicBezTo>
                    <a:pt x="1830" y="81"/>
                    <a:pt x="1661" y="0"/>
                    <a:pt x="1397" y="0"/>
                  </a:cubicBezTo>
                  <a:cubicBezTo>
                    <a:pt x="655" y="0"/>
                    <a:pt x="621" y="621"/>
                    <a:pt x="621" y="621"/>
                  </a:cubicBezTo>
                  <a:cubicBezTo>
                    <a:pt x="621" y="1009"/>
                    <a:pt x="621" y="1009"/>
                    <a:pt x="621" y="1009"/>
                  </a:cubicBezTo>
                  <a:cubicBezTo>
                    <a:pt x="580" y="1046"/>
                    <a:pt x="543" y="1098"/>
                    <a:pt x="543" y="1157"/>
                  </a:cubicBezTo>
                  <a:cubicBezTo>
                    <a:pt x="543" y="1425"/>
                    <a:pt x="543" y="1425"/>
                    <a:pt x="543" y="1425"/>
                  </a:cubicBezTo>
                  <a:cubicBezTo>
                    <a:pt x="543" y="1496"/>
                    <a:pt x="581" y="1558"/>
                    <a:pt x="636" y="1594"/>
                  </a:cubicBezTo>
                  <a:cubicBezTo>
                    <a:pt x="703" y="1886"/>
                    <a:pt x="928" y="2096"/>
                    <a:pt x="928" y="2096"/>
                  </a:cubicBezTo>
                  <a:cubicBezTo>
                    <a:pt x="928" y="2340"/>
                    <a:pt x="928" y="2340"/>
                    <a:pt x="928" y="2340"/>
                  </a:cubicBezTo>
                  <a:cubicBezTo>
                    <a:pt x="928" y="2430"/>
                    <a:pt x="879" y="2512"/>
                    <a:pt x="801" y="2555"/>
                  </a:cubicBezTo>
                  <a:cubicBezTo>
                    <a:pt x="280" y="2881"/>
                    <a:pt x="280" y="2881"/>
                    <a:pt x="280" y="2881"/>
                  </a:cubicBezTo>
                  <a:cubicBezTo>
                    <a:pt x="108" y="2975"/>
                    <a:pt x="0" y="3156"/>
                    <a:pt x="0" y="3353"/>
                  </a:cubicBezTo>
                  <a:cubicBezTo>
                    <a:pt x="0" y="3570"/>
                    <a:pt x="0" y="3570"/>
                    <a:pt x="0" y="3570"/>
                  </a:cubicBezTo>
                  <a:cubicBezTo>
                    <a:pt x="1087" y="3570"/>
                    <a:pt x="1087" y="3570"/>
                    <a:pt x="1087" y="3570"/>
                  </a:cubicBezTo>
                  <a:cubicBezTo>
                    <a:pt x="1087" y="3318"/>
                    <a:pt x="1087" y="3318"/>
                    <a:pt x="1087" y="3318"/>
                  </a:cubicBezTo>
                  <a:cubicBezTo>
                    <a:pt x="1087" y="3091"/>
                    <a:pt x="1211" y="2881"/>
                    <a:pt x="1411" y="27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29" name="Freeform 16">
              <a:extLst>
                <a:ext uri="{FF2B5EF4-FFF2-40B4-BE49-F238E27FC236}">
                  <a16:creationId xmlns="" xmlns:a16="http://schemas.microsoft.com/office/drawing/2014/main" id="{F264F714-E532-4ABA-B5A5-EED640D0A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1688" y="3676650"/>
              <a:ext cx="303213" cy="477838"/>
            </a:xfrm>
            <a:custGeom>
              <a:avLst/>
              <a:gdLst>
                <a:gd name="T0" fmla="*/ 1164 w 2250"/>
                <a:gd name="T1" fmla="*/ 3318 h 3570"/>
                <a:gd name="T2" fmla="*/ 1164 w 2250"/>
                <a:gd name="T3" fmla="*/ 3570 h 3570"/>
                <a:gd name="T4" fmla="*/ 2250 w 2250"/>
                <a:gd name="T5" fmla="*/ 3570 h 3570"/>
                <a:gd name="T6" fmla="*/ 2250 w 2250"/>
                <a:gd name="T7" fmla="*/ 3353 h 3570"/>
                <a:gd name="T8" fmla="*/ 1970 w 2250"/>
                <a:gd name="T9" fmla="*/ 2881 h 3570"/>
                <a:gd name="T10" fmla="*/ 1450 w 2250"/>
                <a:gd name="T11" fmla="*/ 2555 h 3570"/>
                <a:gd name="T12" fmla="*/ 1322 w 2250"/>
                <a:gd name="T13" fmla="*/ 2340 h 3570"/>
                <a:gd name="T14" fmla="*/ 1322 w 2250"/>
                <a:gd name="T15" fmla="*/ 2096 h 3570"/>
                <a:gd name="T16" fmla="*/ 1614 w 2250"/>
                <a:gd name="T17" fmla="*/ 1594 h 3570"/>
                <a:gd name="T18" fmla="*/ 1707 w 2250"/>
                <a:gd name="T19" fmla="*/ 1425 h 3570"/>
                <a:gd name="T20" fmla="*/ 1707 w 2250"/>
                <a:gd name="T21" fmla="*/ 1157 h 3570"/>
                <a:gd name="T22" fmla="*/ 1629 w 2250"/>
                <a:gd name="T23" fmla="*/ 1009 h 3570"/>
                <a:gd name="T24" fmla="*/ 1629 w 2250"/>
                <a:gd name="T25" fmla="*/ 621 h 3570"/>
                <a:gd name="T26" fmla="*/ 853 w 2250"/>
                <a:gd name="T27" fmla="*/ 0 h 3570"/>
                <a:gd name="T28" fmla="*/ 310 w 2250"/>
                <a:gd name="T29" fmla="*/ 166 h 3570"/>
                <a:gd name="T30" fmla="*/ 310 w 2250"/>
                <a:gd name="T31" fmla="*/ 604 h 3570"/>
                <a:gd name="T32" fmla="*/ 388 w 2250"/>
                <a:gd name="T33" fmla="*/ 776 h 3570"/>
                <a:gd name="T34" fmla="*/ 388 w 2250"/>
                <a:gd name="T35" fmla="*/ 1087 h 3570"/>
                <a:gd name="T36" fmla="*/ 280 w 2250"/>
                <a:gd name="T37" fmla="*/ 1282 h 3570"/>
                <a:gd name="T38" fmla="*/ 259 w 2250"/>
                <a:gd name="T39" fmla="*/ 1362 h 3570"/>
                <a:gd name="T40" fmla="*/ 253 w 2250"/>
                <a:gd name="T41" fmla="*/ 1382 h 3570"/>
                <a:gd name="T42" fmla="*/ 229 w 2250"/>
                <a:gd name="T43" fmla="*/ 1451 h 3570"/>
                <a:gd name="T44" fmla="*/ 227 w 2250"/>
                <a:gd name="T45" fmla="*/ 1456 h 3570"/>
                <a:gd name="T46" fmla="*/ 197 w 2250"/>
                <a:gd name="T47" fmla="*/ 1530 h 3570"/>
                <a:gd name="T48" fmla="*/ 193 w 2250"/>
                <a:gd name="T49" fmla="*/ 1539 h 3570"/>
                <a:gd name="T50" fmla="*/ 162 w 2250"/>
                <a:gd name="T51" fmla="*/ 1605 h 3570"/>
                <a:gd name="T52" fmla="*/ 162 w 2250"/>
                <a:gd name="T53" fmla="*/ 1605 h 3570"/>
                <a:gd name="T54" fmla="*/ 162 w 2250"/>
                <a:gd name="T55" fmla="*/ 1605 h 3570"/>
                <a:gd name="T56" fmla="*/ 0 w 2250"/>
                <a:gd name="T57" fmla="*/ 1863 h 3570"/>
                <a:gd name="T58" fmla="*/ 0 w 2250"/>
                <a:gd name="T59" fmla="*/ 2146 h 3570"/>
                <a:gd name="T60" fmla="*/ 147 w 2250"/>
                <a:gd name="T61" fmla="*/ 2394 h 3570"/>
                <a:gd name="T62" fmla="*/ 373 w 2250"/>
                <a:gd name="T63" fmla="*/ 2518 h 3570"/>
                <a:gd name="T64" fmla="*/ 378 w 2250"/>
                <a:gd name="T65" fmla="*/ 2520 h 3570"/>
                <a:gd name="T66" fmla="*/ 839 w 2250"/>
                <a:gd name="T67" fmla="*/ 2772 h 3570"/>
                <a:gd name="T68" fmla="*/ 1164 w 2250"/>
                <a:gd name="T69" fmla="*/ 3318 h 3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50" h="3570">
                  <a:moveTo>
                    <a:pt x="1164" y="3318"/>
                  </a:moveTo>
                  <a:cubicBezTo>
                    <a:pt x="1164" y="3570"/>
                    <a:pt x="1164" y="3570"/>
                    <a:pt x="1164" y="3570"/>
                  </a:cubicBezTo>
                  <a:cubicBezTo>
                    <a:pt x="2250" y="3570"/>
                    <a:pt x="2250" y="3570"/>
                    <a:pt x="2250" y="3570"/>
                  </a:cubicBezTo>
                  <a:cubicBezTo>
                    <a:pt x="2250" y="3353"/>
                    <a:pt x="2250" y="3353"/>
                    <a:pt x="2250" y="3353"/>
                  </a:cubicBezTo>
                  <a:cubicBezTo>
                    <a:pt x="2250" y="3156"/>
                    <a:pt x="2142" y="2975"/>
                    <a:pt x="1970" y="2881"/>
                  </a:cubicBezTo>
                  <a:cubicBezTo>
                    <a:pt x="1450" y="2555"/>
                    <a:pt x="1450" y="2555"/>
                    <a:pt x="1450" y="2555"/>
                  </a:cubicBezTo>
                  <a:cubicBezTo>
                    <a:pt x="1371" y="2512"/>
                    <a:pt x="1322" y="2430"/>
                    <a:pt x="1322" y="2340"/>
                  </a:cubicBezTo>
                  <a:cubicBezTo>
                    <a:pt x="1322" y="2096"/>
                    <a:pt x="1322" y="2096"/>
                    <a:pt x="1322" y="2096"/>
                  </a:cubicBezTo>
                  <a:cubicBezTo>
                    <a:pt x="1322" y="2096"/>
                    <a:pt x="1547" y="1886"/>
                    <a:pt x="1614" y="1594"/>
                  </a:cubicBezTo>
                  <a:cubicBezTo>
                    <a:pt x="1670" y="1558"/>
                    <a:pt x="1707" y="1496"/>
                    <a:pt x="1707" y="1425"/>
                  </a:cubicBezTo>
                  <a:cubicBezTo>
                    <a:pt x="1707" y="1157"/>
                    <a:pt x="1707" y="1157"/>
                    <a:pt x="1707" y="1157"/>
                  </a:cubicBezTo>
                  <a:cubicBezTo>
                    <a:pt x="1707" y="1098"/>
                    <a:pt x="1670" y="1046"/>
                    <a:pt x="1629" y="1009"/>
                  </a:cubicBezTo>
                  <a:cubicBezTo>
                    <a:pt x="1629" y="621"/>
                    <a:pt x="1629" y="621"/>
                    <a:pt x="1629" y="621"/>
                  </a:cubicBezTo>
                  <a:cubicBezTo>
                    <a:pt x="1629" y="621"/>
                    <a:pt x="1595" y="0"/>
                    <a:pt x="853" y="0"/>
                  </a:cubicBezTo>
                  <a:cubicBezTo>
                    <a:pt x="590" y="0"/>
                    <a:pt x="420" y="81"/>
                    <a:pt x="310" y="166"/>
                  </a:cubicBezTo>
                  <a:cubicBezTo>
                    <a:pt x="310" y="604"/>
                    <a:pt x="310" y="604"/>
                    <a:pt x="310" y="604"/>
                  </a:cubicBezTo>
                  <a:cubicBezTo>
                    <a:pt x="357" y="647"/>
                    <a:pt x="388" y="708"/>
                    <a:pt x="388" y="776"/>
                  </a:cubicBezTo>
                  <a:cubicBezTo>
                    <a:pt x="388" y="1087"/>
                    <a:pt x="388" y="1087"/>
                    <a:pt x="388" y="1087"/>
                  </a:cubicBezTo>
                  <a:cubicBezTo>
                    <a:pt x="388" y="1168"/>
                    <a:pt x="345" y="1240"/>
                    <a:pt x="280" y="1282"/>
                  </a:cubicBezTo>
                  <a:cubicBezTo>
                    <a:pt x="274" y="1309"/>
                    <a:pt x="267" y="1336"/>
                    <a:pt x="259" y="1362"/>
                  </a:cubicBezTo>
                  <a:cubicBezTo>
                    <a:pt x="257" y="1369"/>
                    <a:pt x="255" y="1375"/>
                    <a:pt x="253" y="1382"/>
                  </a:cubicBezTo>
                  <a:cubicBezTo>
                    <a:pt x="245" y="1406"/>
                    <a:pt x="237" y="1429"/>
                    <a:pt x="229" y="1451"/>
                  </a:cubicBezTo>
                  <a:cubicBezTo>
                    <a:pt x="228" y="1453"/>
                    <a:pt x="228" y="1455"/>
                    <a:pt x="227" y="1456"/>
                  </a:cubicBezTo>
                  <a:cubicBezTo>
                    <a:pt x="218" y="1482"/>
                    <a:pt x="208" y="1506"/>
                    <a:pt x="197" y="1530"/>
                  </a:cubicBezTo>
                  <a:cubicBezTo>
                    <a:pt x="196" y="1533"/>
                    <a:pt x="194" y="1536"/>
                    <a:pt x="193" y="1539"/>
                  </a:cubicBezTo>
                  <a:cubicBezTo>
                    <a:pt x="183" y="1562"/>
                    <a:pt x="173" y="1584"/>
                    <a:pt x="162" y="1605"/>
                  </a:cubicBezTo>
                  <a:cubicBezTo>
                    <a:pt x="162" y="1605"/>
                    <a:pt x="162" y="1605"/>
                    <a:pt x="162" y="1605"/>
                  </a:cubicBezTo>
                  <a:cubicBezTo>
                    <a:pt x="162" y="1605"/>
                    <a:pt x="162" y="1605"/>
                    <a:pt x="162" y="1605"/>
                  </a:cubicBezTo>
                  <a:cubicBezTo>
                    <a:pt x="82" y="1764"/>
                    <a:pt x="0" y="1863"/>
                    <a:pt x="0" y="1863"/>
                  </a:cubicBezTo>
                  <a:cubicBezTo>
                    <a:pt x="0" y="2146"/>
                    <a:pt x="0" y="2146"/>
                    <a:pt x="0" y="2146"/>
                  </a:cubicBezTo>
                  <a:cubicBezTo>
                    <a:pt x="0" y="2250"/>
                    <a:pt x="56" y="2345"/>
                    <a:pt x="147" y="2394"/>
                  </a:cubicBezTo>
                  <a:cubicBezTo>
                    <a:pt x="373" y="2518"/>
                    <a:pt x="373" y="2518"/>
                    <a:pt x="373" y="2518"/>
                  </a:cubicBezTo>
                  <a:cubicBezTo>
                    <a:pt x="378" y="2517"/>
                    <a:pt x="381" y="2518"/>
                    <a:pt x="378" y="2520"/>
                  </a:cubicBezTo>
                  <a:cubicBezTo>
                    <a:pt x="839" y="2772"/>
                    <a:pt x="839" y="2772"/>
                    <a:pt x="839" y="2772"/>
                  </a:cubicBezTo>
                  <a:cubicBezTo>
                    <a:pt x="1039" y="2881"/>
                    <a:pt x="1164" y="3091"/>
                    <a:pt x="1164" y="33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30" name="Freeform 17">
              <a:extLst>
                <a:ext uri="{FF2B5EF4-FFF2-40B4-BE49-F238E27FC236}">
                  <a16:creationId xmlns="" xmlns:a16="http://schemas.microsoft.com/office/drawing/2014/main" id="{EC0F32B0-5C68-40A7-8139-05CC02234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2763" y="3603625"/>
              <a:ext cx="460375" cy="550863"/>
            </a:xfrm>
            <a:custGeom>
              <a:avLst/>
              <a:gdLst>
                <a:gd name="T0" fmla="*/ 3070 w 3414"/>
                <a:gd name="T1" fmla="*/ 3320 h 4113"/>
                <a:gd name="T2" fmla="*/ 2329 w 3414"/>
                <a:gd name="T3" fmla="*/ 2949 h 4113"/>
                <a:gd name="T4" fmla="*/ 2173 w 3414"/>
                <a:gd name="T5" fmla="*/ 2696 h 4113"/>
                <a:gd name="T6" fmla="*/ 2173 w 3414"/>
                <a:gd name="T7" fmla="*/ 2406 h 4113"/>
                <a:gd name="T8" fmla="*/ 2243 w 3414"/>
                <a:gd name="T9" fmla="*/ 2315 h 4113"/>
                <a:gd name="T10" fmla="*/ 2473 w 3414"/>
                <a:gd name="T11" fmla="*/ 1851 h 4113"/>
                <a:gd name="T12" fmla="*/ 2638 w 3414"/>
                <a:gd name="T13" fmla="*/ 1630 h 4113"/>
                <a:gd name="T14" fmla="*/ 2638 w 3414"/>
                <a:gd name="T15" fmla="*/ 1319 h 4113"/>
                <a:gd name="T16" fmla="*/ 2561 w 3414"/>
                <a:gd name="T17" fmla="*/ 1147 h 4113"/>
                <a:gd name="T18" fmla="*/ 2561 w 3414"/>
                <a:gd name="T19" fmla="*/ 699 h 4113"/>
                <a:gd name="T20" fmla="*/ 1707 w 3414"/>
                <a:gd name="T21" fmla="*/ 0 h 4113"/>
                <a:gd name="T22" fmla="*/ 854 w 3414"/>
                <a:gd name="T23" fmla="*/ 699 h 4113"/>
                <a:gd name="T24" fmla="*/ 854 w 3414"/>
                <a:gd name="T25" fmla="*/ 1147 h 4113"/>
                <a:gd name="T26" fmla="*/ 776 w 3414"/>
                <a:gd name="T27" fmla="*/ 1319 h 4113"/>
                <a:gd name="T28" fmla="*/ 776 w 3414"/>
                <a:gd name="T29" fmla="*/ 1630 h 4113"/>
                <a:gd name="T30" fmla="*/ 883 w 3414"/>
                <a:gd name="T31" fmla="*/ 1825 h 4113"/>
                <a:gd name="T32" fmla="*/ 1164 w 3414"/>
                <a:gd name="T33" fmla="*/ 2406 h 4113"/>
                <a:gd name="T34" fmla="*/ 1164 w 3414"/>
                <a:gd name="T35" fmla="*/ 2689 h 4113"/>
                <a:gd name="T36" fmla="*/ 1017 w 3414"/>
                <a:gd name="T37" fmla="*/ 2937 h 4113"/>
                <a:gd name="T38" fmla="*/ 324 w 3414"/>
                <a:gd name="T39" fmla="*/ 3315 h 4113"/>
                <a:gd name="T40" fmla="*/ 0 w 3414"/>
                <a:gd name="T41" fmla="*/ 3861 h 4113"/>
                <a:gd name="T42" fmla="*/ 0 w 3414"/>
                <a:gd name="T43" fmla="*/ 4113 h 4113"/>
                <a:gd name="T44" fmla="*/ 3414 w 3414"/>
                <a:gd name="T45" fmla="*/ 4113 h 4113"/>
                <a:gd name="T46" fmla="*/ 3414 w 3414"/>
                <a:gd name="T47" fmla="*/ 3877 h 4113"/>
                <a:gd name="T48" fmla="*/ 3070 w 3414"/>
                <a:gd name="T49" fmla="*/ 3320 h 4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14" h="4113">
                  <a:moveTo>
                    <a:pt x="3070" y="3320"/>
                  </a:moveTo>
                  <a:cubicBezTo>
                    <a:pt x="2329" y="2949"/>
                    <a:pt x="2329" y="2949"/>
                    <a:pt x="2329" y="2949"/>
                  </a:cubicBezTo>
                  <a:cubicBezTo>
                    <a:pt x="2233" y="2901"/>
                    <a:pt x="2173" y="2804"/>
                    <a:pt x="2173" y="2696"/>
                  </a:cubicBezTo>
                  <a:cubicBezTo>
                    <a:pt x="2173" y="2406"/>
                    <a:pt x="2173" y="2406"/>
                    <a:pt x="2173" y="2406"/>
                  </a:cubicBezTo>
                  <a:cubicBezTo>
                    <a:pt x="2193" y="2382"/>
                    <a:pt x="2217" y="2351"/>
                    <a:pt x="2243" y="2315"/>
                  </a:cubicBezTo>
                  <a:cubicBezTo>
                    <a:pt x="2344" y="2173"/>
                    <a:pt x="2420" y="2016"/>
                    <a:pt x="2473" y="1851"/>
                  </a:cubicBezTo>
                  <a:cubicBezTo>
                    <a:pt x="2568" y="1822"/>
                    <a:pt x="2638" y="1734"/>
                    <a:pt x="2638" y="1630"/>
                  </a:cubicBezTo>
                  <a:cubicBezTo>
                    <a:pt x="2638" y="1319"/>
                    <a:pt x="2638" y="1319"/>
                    <a:pt x="2638" y="1319"/>
                  </a:cubicBezTo>
                  <a:cubicBezTo>
                    <a:pt x="2638" y="1251"/>
                    <a:pt x="2608" y="1190"/>
                    <a:pt x="2561" y="1147"/>
                  </a:cubicBezTo>
                  <a:cubicBezTo>
                    <a:pt x="2561" y="699"/>
                    <a:pt x="2561" y="699"/>
                    <a:pt x="2561" y="699"/>
                  </a:cubicBezTo>
                  <a:cubicBezTo>
                    <a:pt x="2561" y="699"/>
                    <a:pt x="2653" y="0"/>
                    <a:pt x="1707" y="0"/>
                  </a:cubicBezTo>
                  <a:cubicBezTo>
                    <a:pt x="761" y="0"/>
                    <a:pt x="854" y="699"/>
                    <a:pt x="854" y="699"/>
                  </a:cubicBezTo>
                  <a:cubicBezTo>
                    <a:pt x="854" y="1147"/>
                    <a:pt x="854" y="1147"/>
                    <a:pt x="854" y="1147"/>
                  </a:cubicBezTo>
                  <a:cubicBezTo>
                    <a:pt x="806" y="1190"/>
                    <a:pt x="776" y="1251"/>
                    <a:pt x="776" y="1319"/>
                  </a:cubicBezTo>
                  <a:cubicBezTo>
                    <a:pt x="776" y="1630"/>
                    <a:pt x="776" y="1630"/>
                    <a:pt x="776" y="1630"/>
                  </a:cubicBezTo>
                  <a:cubicBezTo>
                    <a:pt x="776" y="1711"/>
                    <a:pt x="819" y="1783"/>
                    <a:pt x="883" y="1825"/>
                  </a:cubicBezTo>
                  <a:cubicBezTo>
                    <a:pt x="961" y="2163"/>
                    <a:pt x="1164" y="2406"/>
                    <a:pt x="1164" y="2406"/>
                  </a:cubicBezTo>
                  <a:cubicBezTo>
                    <a:pt x="1164" y="2689"/>
                    <a:pt x="1164" y="2689"/>
                    <a:pt x="1164" y="2689"/>
                  </a:cubicBezTo>
                  <a:cubicBezTo>
                    <a:pt x="1164" y="2793"/>
                    <a:pt x="1107" y="2888"/>
                    <a:pt x="1017" y="2937"/>
                  </a:cubicBezTo>
                  <a:cubicBezTo>
                    <a:pt x="324" y="3315"/>
                    <a:pt x="324" y="3315"/>
                    <a:pt x="324" y="3315"/>
                  </a:cubicBezTo>
                  <a:cubicBezTo>
                    <a:pt x="124" y="3424"/>
                    <a:pt x="0" y="3634"/>
                    <a:pt x="0" y="3861"/>
                  </a:cubicBezTo>
                  <a:cubicBezTo>
                    <a:pt x="0" y="4113"/>
                    <a:pt x="0" y="4113"/>
                    <a:pt x="0" y="4113"/>
                  </a:cubicBezTo>
                  <a:cubicBezTo>
                    <a:pt x="3414" y="4113"/>
                    <a:pt x="3414" y="4113"/>
                    <a:pt x="3414" y="4113"/>
                  </a:cubicBezTo>
                  <a:cubicBezTo>
                    <a:pt x="3414" y="3877"/>
                    <a:pt x="3414" y="3877"/>
                    <a:pt x="3414" y="3877"/>
                  </a:cubicBezTo>
                  <a:cubicBezTo>
                    <a:pt x="3414" y="3641"/>
                    <a:pt x="3281" y="3425"/>
                    <a:pt x="3070" y="3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131" name="TextBox 130">
            <a:extLst>
              <a:ext uri="{FF2B5EF4-FFF2-40B4-BE49-F238E27FC236}">
                <a16:creationId xmlns="" xmlns:a16="http://schemas.microsoft.com/office/drawing/2014/main" id="{D074AE68-CD8F-4FE8-9FA9-464218651B1A}"/>
              </a:ext>
            </a:extLst>
          </p:cNvPr>
          <p:cNvSpPr txBox="1"/>
          <p:nvPr/>
        </p:nvSpPr>
        <p:spPr>
          <a:xfrm>
            <a:off x="2835653" y="1502899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="" xmlns:a16="http://schemas.microsoft.com/office/drawing/2014/main" id="{8BFB1AE5-EBD3-4376-A61E-1CEAF54A80DD}"/>
              </a:ext>
            </a:extLst>
          </p:cNvPr>
          <p:cNvSpPr txBox="1"/>
          <p:nvPr/>
        </p:nvSpPr>
        <p:spPr>
          <a:xfrm>
            <a:off x="2835653" y="5397293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05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="" xmlns:a16="http://schemas.microsoft.com/office/drawing/2014/main" id="{2A1F7BD8-C0F1-4F16-A57A-61DC0180AD07}"/>
              </a:ext>
            </a:extLst>
          </p:cNvPr>
          <p:cNvSpPr txBox="1"/>
          <p:nvPr/>
        </p:nvSpPr>
        <p:spPr>
          <a:xfrm>
            <a:off x="3913014" y="4549534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="" xmlns:a16="http://schemas.microsoft.com/office/drawing/2014/main" id="{3E52C675-3A1D-4F3C-A582-06338CF641D4}"/>
              </a:ext>
            </a:extLst>
          </p:cNvPr>
          <p:cNvSpPr txBox="1"/>
          <p:nvPr/>
        </p:nvSpPr>
        <p:spPr>
          <a:xfrm>
            <a:off x="4928560" y="3511400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="" xmlns:a16="http://schemas.microsoft.com/office/drawing/2014/main" id="{F8A25FB4-694E-4F1C-BEC6-90965B2564D8}"/>
              </a:ext>
            </a:extLst>
          </p:cNvPr>
          <p:cNvSpPr txBox="1"/>
          <p:nvPr/>
        </p:nvSpPr>
        <p:spPr>
          <a:xfrm>
            <a:off x="3913014" y="2447798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606423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nformation interaction illustration vector free downloa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" t="17782" r="-278" b="18775"/>
          <a:stretch/>
        </p:blipFill>
        <p:spPr bwMode="auto">
          <a:xfrm>
            <a:off x="7183276" y="2981738"/>
            <a:ext cx="4762500" cy="302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Data Category Annotations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261764" y="729706"/>
            <a:ext cx="11545200" cy="38163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2"/>
                </a:solidFill>
              </a:rPr>
              <a:t>Annotate the data category as follows: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2"/>
                </a:solidFill>
              </a:rPr>
              <a:t>Plain transaction data as </a:t>
            </a:r>
            <a:r>
              <a:rPr lang="en-US" sz="1800" dirty="0">
                <a:solidFill>
                  <a:schemeClr val="tx2"/>
                </a:solidFill>
                <a:cs typeface="Courier New" panose="02070309020205020404" pitchFamily="49" charset="0"/>
              </a:rPr>
              <a:t>@Analytics.dataCategory: #FACT</a:t>
            </a:r>
            <a:r>
              <a:rPr lang="en-US" sz="1800" dirty="0">
                <a:solidFill>
                  <a:schemeClr val="tx2"/>
                </a:solidFill>
              </a:rPr>
              <a:t>,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2"/>
                </a:solidFill>
              </a:rPr>
              <a:t>Transaction data containing all relevant fields for data aggregation as </a:t>
            </a:r>
            <a:r>
              <a:rPr lang="en-US" sz="1800" dirty="0">
                <a:solidFill>
                  <a:schemeClr val="tx2"/>
                </a:solidFill>
                <a:cs typeface="Courier New" panose="02070309020205020404" pitchFamily="49" charset="0"/>
              </a:rPr>
              <a:t>@Analytics.dataCategory: #CUBE</a:t>
            </a:r>
            <a:r>
              <a:rPr lang="en-US" sz="1800" dirty="0">
                <a:solidFill>
                  <a:schemeClr val="tx2"/>
                </a:solidFill>
              </a:rPr>
              <a:t>,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2"/>
                </a:solidFill>
              </a:rPr>
              <a:t>Business documents, configuration and master data including keys and attributes as </a:t>
            </a:r>
            <a:r>
              <a:rPr lang="en-US" sz="1800" dirty="0">
                <a:solidFill>
                  <a:schemeClr val="tx2"/>
                </a:solidFill>
                <a:cs typeface="Courier New" panose="02070309020205020404" pitchFamily="49" charset="0"/>
              </a:rPr>
              <a:t>@Analytics.dataCategory: #DIMENSION</a:t>
            </a:r>
            <a:r>
              <a:rPr lang="en-US" sz="1800" dirty="0">
                <a:solidFill>
                  <a:schemeClr val="tx2"/>
                </a:solidFill>
              </a:rPr>
              <a:t>,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2"/>
                </a:solidFill>
              </a:rPr>
              <a:t>Language-dependent texts as </a:t>
            </a:r>
            <a:r>
              <a:rPr lang="en-US" sz="1800" dirty="0">
                <a:solidFill>
                  <a:schemeClr val="tx2"/>
                </a:solidFill>
                <a:cs typeface="Courier New" panose="02070309020205020404" pitchFamily="49" charset="0"/>
              </a:rPr>
              <a:t>@ObjectModel.dataCategory: #TEXT</a:t>
            </a:r>
            <a:r>
              <a:rPr lang="en-US" sz="1800" dirty="0">
                <a:solidFill>
                  <a:schemeClr val="tx2"/>
                </a:solidFill>
              </a:rPr>
              <a:t>,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2"/>
                </a:solidFill>
              </a:rPr>
              <a:t>Hierarchies as </a:t>
            </a:r>
            <a:r>
              <a:rPr lang="en-US" sz="1800" dirty="0">
                <a:solidFill>
                  <a:schemeClr val="tx2"/>
                </a:solidFill>
                <a:cs typeface="Courier New" panose="02070309020205020404" pitchFamily="49" charset="0"/>
              </a:rPr>
              <a:t>@ObjectModel.dataCategory: #HIERARCHY.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162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</a:t>
            </a:r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14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1026" name="Picture 2" descr="Premium Vector | Positive tiny woman and man with a giant pencil and agen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198" y="814319"/>
            <a:ext cx="5962650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1076325" y="899721"/>
            <a:ext cx="3848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CDS Associations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Describing CDS Angle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Create your own OData Service on top of CDS 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Fiori App  by CDS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181DA40-EB87-4A9E-A378-F475AFDB183C}"/>
              </a:ext>
            </a:extLst>
          </p:cNvPr>
          <p:cNvSpPr txBox="1"/>
          <p:nvPr/>
        </p:nvSpPr>
        <p:spPr>
          <a:xfrm>
            <a:off x="261764" y="2523833"/>
            <a:ext cx="2238375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--Break--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35F5030-D26D-459D-8F5D-DFF4BC98E02A}"/>
              </a:ext>
            </a:extLst>
          </p:cNvPr>
          <p:cNvSpPr txBox="1"/>
          <p:nvPr/>
        </p:nvSpPr>
        <p:spPr>
          <a:xfrm>
            <a:off x="1076324" y="3145675"/>
            <a:ext cx="504617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Making Virtual Data Model’s (VDM ) 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dirty="0"/>
              <a:t>Basic/Interface View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dirty="0"/>
              <a:t>Composite View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dirty="0"/>
              <a:t>Consumption View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Describing CDS Annotations 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dirty="0"/>
              <a:t>Object Model Annotations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dirty="0"/>
              <a:t>OData Annotations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dirty="0"/>
              <a:t>Analytical Annotations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dirty="0"/>
              <a:t>End User Annotations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dirty="0"/>
              <a:t>UI Annotations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Consume CDS by Analytical tools</a:t>
            </a:r>
          </a:p>
        </p:txBody>
      </p:sp>
    </p:spTree>
    <p:extLst>
      <p:ext uri="{BB962C8B-B14F-4D97-AF65-F5344CB8AC3E}">
        <p14:creationId xmlns:p14="http://schemas.microsoft.com/office/powerpoint/2010/main" val="546262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g Data Analysis Strategy Concept. Marketing Analytics With Business  People Characters Working Together With Diagrams Stock Vector -  Illustration of businessman, development: 12811525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4" b="13350"/>
          <a:stretch/>
        </p:blipFill>
        <p:spPr bwMode="auto">
          <a:xfrm>
            <a:off x="2058725" y="2502281"/>
            <a:ext cx="7620000" cy="405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Consume CDS by Analytical Tools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5045" y="889338"/>
            <a:ext cx="117660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Use Case:</a:t>
            </a:r>
          </a:p>
          <a:p>
            <a:endParaRPr lang="en-US" dirty="0"/>
          </a:p>
          <a:p>
            <a:pPr algn="just"/>
            <a:r>
              <a:rPr lang="en-US" dirty="0"/>
              <a:t>We want to develop analytics for the business, where they can see the total sales in the system by per customer, per country and per product.</a:t>
            </a:r>
          </a:p>
          <a:p>
            <a:pPr algn="just"/>
            <a:r>
              <a:rPr lang="en-US" dirty="0"/>
              <a:t>The end user should be able to slice and dice the data and also be able to arrange the columns and rows based on their need in an analytic report.</a:t>
            </a:r>
          </a:p>
        </p:txBody>
      </p:sp>
    </p:spTree>
    <p:extLst>
      <p:ext uri="{BB962C8B-B14F-4D97-AF65-F5344CB8AC3E}">
        <p14:creationId xmlns:p14="http://schemas.microsoft.com/office/powerpoint/2010/main" val="2041991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ero Screen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106" y="881020"/>
            <a:ext cx="596265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 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1764" y="881020"/>
            <a:ext cx="115194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Benton Sans"/>
                <a:hlinkClick r:id="rId4"/>
              </a:rPr>
              <a:t>Consume CDS by Analytics using VDM Concept</a:t>
            </a:r>
            <a:endParaRPr lang="en-US" sz="2000" dirty="0">
              <a:latin typeface="Benton Sans"/>
            </a:endParaRPr>
          </a:p>
        </p:txBody>
      </p:sp>
    </p:spTree>
    <p:extLst>
      <p:ext uri="{BB962C8B-B14F-4D97-AF65-F5344CB8AC3E}">
        <p14:creationId xmlns:p14="http://schemas.microsoft.com/office/powerpoint/2010/main" val="2751612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11392" y="29616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392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=""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=""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52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82416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0000"/>
                </a:solidFill>
                <a:latin typeface="Cooper Black" panose="0208090404030B020404" pitchFamily="18" charset="0"/>
              </a:rPr>
              <a:t>CDS: Common Basics for Domain Specific Framework </a:t>
            </a:r>
            <a:endParaRPr lang="en-US" sz="3600" i="0" dirty="0">
              <a:solidFill>
                <a:srgbClr val="000000"/>
              </a:solidFill>
              <a:effectLst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261764" y="1473297"/>
            <a:ext cx="5976599" cy="350537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93" indent="-28569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00000"/>
                </a:solidFill>
                <a:cs typeface="Optima"/>
              </a:rPr>
              <a:t>Reusable and unified view model for all use cases</a:t>
            </a:r>
          </a:p>
          <a:p>
            <a:pPr marL="285693" indent="-28569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00000"/>
                </a:solidFill>
                <a:cs typeface="Optima"/>
              </a:rPr>
              <a:t>Annotations enabling flexible usage in different contexts</a:t>
            </a:r>
          </a:p>
          <a:p>
            <a:pPr marL="285693" indent="-28569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Efficient development 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357334411"/>
              </p:ext>
            </p:extLst>
          </p:nvPr>
        </p:nvGraphicFramePr>
        <p:xfrm>
          <a:off x="5487000" y="1473297"/>
          <a:ext cx="6490604" cy="4108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7398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960" y="1796935"/>
            <a:ext cx="6336571" cy="3996571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CDS Associations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261764" y="777129"/>
            <a:ext cx="5374197" cy="59731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>
              <a:spcBef>
                <a:spcPts val="600"/>
              </a:spcBef>
            </a:pPr>
            <a:r>
              <a:rPr lang="en-US" dirty="0"/>
              <a:t>Associations define relationships between entities in the data model</a:t>
            </a:r>
          </a:p>
          <a:p>
            <a:pPr>
              <a:spcBef>
                <a:spcPts val="1625"/>
              </a:spcBef>
              <a:defRPr/>
            </a:pPr>
            <a:r>
              <a:rPr lang="en-US" altLang="de-DE" sz="1800" dirty="0">
                <a:solidFill>
                  <a:schemeClr val="tx1"/>
                </a:solidFill>
              </a:rPr>
              <a:t>Association definition contains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/>
              <a:t>Target entity with optional alias (Recommended to start with _)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/>
              <a:t>Cardinality[min .. max] (optional)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/>
              <a:t>ON condition represents JOIN condition</a:t>
            </a:r>
            <a:br>
              <a:rPr lang="en-US" altLang="de-DE" dirty="0"/>
            </a:br>
            <a:r>
              <a:rPr lang="en-US" altLang="de-DE" dirty="0">
                <a:sym typeface="Wingdings" panose="05000000000000000000" pitchFamily="2" charset="2"/>
              </a:rPr>
              <a:t></a:t>
            </a:r>
            <a:r>
              <a:rPr lang="en-US" altLang="de-DE" dirty="0"/>
              <a:t> easy to refactor</a:t>
            </a:r>
          </a:p>
          <a:p>
            <a:pPr marL="1" lvl="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defRPr/>
            </a:pPr>
            <a:r>
              <a:rPr lang="en-US" altLang="de-DE" b="1" dirty="0"/>
              <a:t>Consumption of Association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/>
              <a:t>From 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/>
              <a:t>Projection list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/>
              <a:t>Aggregations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/>
              <a:t>WHERE, GROUP BY and HAVING clauses</a:t>
            </a:r>
          </a:p>
          <a:p>
            <a:pPr marL="7936" lvl="4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defRPr/>
            </a:pPr>
            <a:r>
              <a:rPr lang="en-US" altLang="de-DE" b="1" dirty="0"/>
              <a:t>Path Expressions Support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dirty="0"/>
              <a:t>Simplified consumption both in CDS view and Open SQL</a:t>
            </a:r>
          </a:p>
          <a:p>
            <a:pPr marL="7936" lvl="4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defRPr/>
            </a:pPr>
            <a:r>
              <a:rPr lang="en-US" altLang="de-DE" b="1" dirty="0"/>
              <a:t>Filter Expressions Support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05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enefits Images | Free Vectors, Stock Photos &amp; PS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10"/>
          <a:stretch/>
        </p:blipFill>
        <p:spPr bwMode="auto">
          <a:xfrm>
            <a:off x="5058877" y="2225618"/>
            <a:ext cx="5962650" cy="400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28325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CDS Associations : Advantages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67780" y="779090"/>
            <a:ext cx="7616652" cy="335405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/>
                </a:solidFill>
              </a:rPr>
              <a:t>Why would you use associations?</a:t>
            </a:r>
            <a:endParaRPr lang="en-US" sz="2000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Easy Model Consumption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Path Expressions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Filter Expressions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Re-use views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“JOINs on demand”: </a:t>
            </a:r>
            <a:br>
              <a:rPr lang="en-US" dirty="0"/>
            </a:br>
            <a:r>
              <a:rPr lang="en-US" dirty="0"/>
              <a:t>JOINs are only generated if the corresponding association is   consumed.</a:t>
            </a:r>
          </a:p>
        </p:txBody>
      </p:sp>
    </p:spTree>
    <p:extLst>
      <p:ext uri="{BB962C8B-B14F-4D97-AF65-F5344CB8AC3E}">
        <p14:creationId xmlns:p14="http://schemas.microsoft.com/office/powerpoint/2010/main" val="3867772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8392" y="155512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When to Use which Annotation</a:t>
            </a:r>
          </a:p>
        </p:txBody>
      </p:sp>
      <p:sp>
        <p:nvSpPr>
          <p:cNvPr id="23" name="Freeform: Shape 11">
            <a:extLst>
              <a:ext uri="{FF2B5EF4-FFF2-40B4-BE49-F238E27FC236}">
                <a16:creationId xmlns="" xmlns:a16="http://schemas.microsoft.com/office/drawing/2014/main" id="{259DADCE-E2B3-434F-800F-3C69EEF5F73D}"/>
              </a:ext>
            </a:extLst>
          </p:cNvPr>
          <p:cNvSpPr/>
          <p:nvPr/>
        </p:nvSpPr>
        <p:spPr>
          <a:xfrm>
            <a:off x="2709684" y="1444216"/>
            <a:ext cx="8018723" cy="797651"/>
          </a:xfrm>
          <a:custGeom>
            <a:avLst/>
            <a:gdLst>
              <a:gd name="connsiteX0" fmla="*/ 1717884 w 8018723"/>
              <a:gd name="connsiteY0" fmla="*/ 0 h 797651"/>
              <a:gd name="connsiteX1" fmla="*/ 8018723 w 8018723"/>
              <a:gd name="connsiteY1" fmla="*/ 0 h 797651"/>
              <a:gd name="connsiteX2" fmla="*/ 8018723 w 8018723"/>
              <a:gd name="connsiteY2" fmla="*/ 797651 h 797651"/>
              <a:gd name="connsiteX3" fmla="*/ 0 w 8018723"/>
              <a:gd name="connsiteY3" fmla="*/ 797651 h 797651"/>
              <a:gd name="connsiteX4" fmla="*/ 57880 w 8018723"/>
              <a:gd name="connsiteY4" fmla="*/ 728779 h 797651"/>
              <a:gd name="connsiteX5" fmla="*/ 1717884 w 8018723"/>
              <a:gd name="connsiteY5" fmla="*/ 0 h 797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18723" h="797651">
                <a:moveTo>
                  <a:pt x="1717884" y="0"/>
                </a:moveTo>
                <a:lnTo>
                  <a:pt x="8018723" y="0"/>
                </a:lnTo>
                <a:lnTo>
                  <a:pt x="8018723" y="797651"/>
                </a:lnTo>
                <a:lnTo>
                  <a:pt x="0" y="797651"/>
                </a:lnTo>
                <a:lnTo>
                  <a:pt x="57880" y="728779"/>
                </a:lnTo>
                <a:cubicBezTo>
                  <a:pt x="469993" y="280750"/>
                  <a:pt x="1061152" y="0"/>
                  <a:pt x="1717884" y="0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4" name="Freeform: Shape 13">
            <a:extLst>
              <a:ext uri="{FF2B5EF4-FFF2-40B4-BE49-F238E27FC236}">
                <a16:creationId xmlns="" xmlns:a16="http://schemas.microsoft.com/office/drawing/2014/main" id="{002BE403-E371-4AE4-9901-7C0E33D50167}"/>
              </a:ext>
            </a:extLst>
          </p:cNvPr>
          <p:cNvSpPr/>
          <p:nvPr/>
        </p:nvSpPr>
        <p:spPr>
          <a:xfrm>
            <a:off x="2237444" y="2358581"/>
            <a:ext cx="8490962" cy="811862"/>
          </a:xfrm>
          <a:custGeom>
            <a:avLst/>
            <a:gdLst>
              <a:gd name="connsiteX0" fmla="*/ 378465 w 8490962"/>
              <a:gd name="connsiteY0" fmla="*/ 0 h 811862"/>
              <a:gd name="connsiteX1" fmla="*/ 8490962 w 8490962"/>
              <a:gd name="connsiteY1" fmla="*/ 0 h 811862"/>
              <a:gd name="connsiteX2" fmla="*/ 8490962 w 8490962"/>
              <a:gd name="connsiteY2" fmla="*/ 811862 h 811862"/>
              <a:gd name="connsiteX3" fmla="*/ 0 w 8490962"/>
              <a:gd name="connsiteY3" fmla="*/ 811862 h 811862"/>
              <a:gd name="connsiteX4" fmla="*/ 28503 w 8490962"/>
              <a:gd name="connsiteY4" fmla="*/ 696557 h 811862"/>
              <a:gd name="connsiteX5" fmla="*/ 283147 w 8490962"/>
              <a:gd name="connsiteY5" fmla="*/ 136635 h 811862"/>
              <a:gd name="connsiteX6" fmla="*/ 378465 w 8490962"/>
              <a:gd name="connsiteY6" fmla="*/ 0 h 81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90962" h="811862">
                <a:moveTo>
                  <a:pt x="378465" y="0"/>
                </a:moveTo>
                <a:lnTo>
                  <a:pt x="8490962" y="0"/>
                </a:lnTo>
                <a:lnTo>
                  <a:pt x="8490962" y="811862"/>
                </a:lnTo>
                <a:lnTo>
                  <a:pt x="0" y="811862"/>
                </a:lnTo>
                <a:lnTo>
                  <a:pt x="28503" y="696557"/>
                </a:lnTo>
                <a:cubicBezTo>
                  <a:pt x="87887" y="496934"/>
                  <a:pt x="174169" y="308892"/>
                  <a:pt x="283147" y="136635"/>
                </a:cubicBezTo>
                <a:lnTo>
                  <a:pt x="378465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5" name="Freeform: Shape 14">
            <a:extLst>
              <a:ext uri="{FF2B5EF4-FFF2-40B4-BE49-F238E27FC236}">
                <a16:creationId xmlns="" xmlns:a16="http://schemas.microsoft.com/office/drawing/2014/main" id="{57181925-D3DC-4F9A-A193-1FD6EA59E064}"/>
              </a:ext>
            </a:extLst>
          </p:cNvPr>
          <p:cNvSpPr/>
          <p:nvPr/>
        </p:nvSpPr>
        <p:spPr>
          <a:xfrm>
            <a:off x="2172648" y="3287158"/>
            <a:ext cx="8555759" cy="811862"/>
          </a:xfrm>
          <a:custGeom>
            <a:avLst/>
            <a:gdLst>
              <a:gd name="connsiteX0" fmla="*/ 38751 w 8555759"/>
              <a:gd name="connsiteY0" fmla="*/ 0 h 811862"/>
              <a:gd name="connsiteX1" fmla="*/ 8555759 w 8555759"/>
              <a:gd name="connsiteY1" fmla="*/ 0 h 811862"/>
              <a:gd name="connsiteX2" fmla="*/ 8555759 w 8555759"/>
              <a:gd name="connsiteY2" fmla="*/ 811862 h 811862"/>
              <a:gd name="connsiteX3" fmla="*/ 36944 w 8555759"/>
              <a:gd name="connsiteY3" fmla="*/ 811862 h 811862"/>
              <a:gd name="connsiteX4" fmla="*/ 11642 w 8555759"/>
              <a:gd name="connsiteY4" fmla="*/ 642528 h 811862"/>
              <a:gd name="connsiteX5" fmla="*/ 0 w 8555759"/>
              <a:gd name="connsiteY5" fmla="*/ 411977 h 811862"/>
              <a:gd name="connsiteX6" fmla="*/ 11642 w 8555759"/>
              <a:gd name="connsiteY6" fmla="*/ 181425 h 811862"/>
              <a:gd name="connsiteX7" fmla="*/ 38751 w 8555759"/>
              <a:gd name="connsiteY7" fmla="*/ 0 h 81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55759" h="811862">
                <a:moveTo>
                  <a:pt x="38751" y="0"/>
                </a:moveTo>
                <a:lnTo>
                  <a:pt x="8555759" y="0"/>
                </a:lnTo>
                <a:lnTo>
                  <a:pt x="8555759" y="811862"/>
                </a:lnTo>
                <a:lnTo>
                  <a:pt x="36944" y="811862"/>
                </a:lnTo>
                <a:lnTo>
                  <a:pt x="11642" y="642528"/>
                </a:lnTo>
                <a:lnTo>
                  <a:pt x="0" y="411977"/>
                </a:lnTo>
                <a:lnTo>
                  <a:pt x="11642" y="181425"/>
                </a:lnTo>
                <a:lnTo>
                  <a:pt x="38751" y="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6" name="Freeform: Shape 15">
            <a:extLst>
              <a:ext uri="{FF2B5EF4-FFF2-40B4-BE49-F238E27FC236}">
                <a16:creationId xmlns="" xmlns:a16="http://schemas.microsoft.com/office/drawing/2014/main" id="{2683EBF6-2955-49D3-A056-62032BFB55AA}"/>
              </a:ext>
            </a:extLst>
          </p:cNvPr>
          <p:cNvSpPr/>
          <p:nvPr/>
        </p:nvSpPr>
        <p:spPr>
          <a:xfrm>
            <a:off x="2234456" y="4215735"/>
            <a:ext cx="8493951" cy="811862"/>
          </a:xfrm>
          <a:custGeom>
            <a:avLst/>
            <a:gdLst>
              <a:gd name="connsiteX0" fmla="*/ 0 w 8493951"/>
              <a:gd name="connsiteY0" fmla="*/ 0 h 811862"/>
              <a:gd name="connsiteX1" fmla="*/ 8493951 w 8493951"/>
              <a:gd name="connsiteY1" fmla="*/ 0 h 811862"/>
              <a:gd name="connsiteX2" fmla="*/ 8493951 w 8493951"/>
              <a:gd name="connsiteY2" fmla="*/ 811862 h 811862"/>
              <a:gd name="connsiteX3" fmla="*/ 373019 w 8493951"/>
              <a:gd name="connsiteY3" fmla="*/ 811862 h 811862"/>
              <a:gd name="connsiteX4" fmla="*/ 286136 w 8493951"/>
              <a:gd name="connsiteY4" fmla="*/ 687318 h 811862"/>
              <a:gd name="connsiteX5" fmla="*/ 31492 w 8493951"/>
              <a:gd name="connsiteY5" fmla="*/ 127396 h 811862"/>
              <a:gd name="connsiteX6" fmla="*/ 0 w 8493951"/>
              <a:gd name="connsiteY6" fmla="*/ 0 h 81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93951" h="811862">
                <a:moveTo>
                  <a:pt x="0" y="0"/>
                </a:moveTo>
                <a:lnTo>
                  <a:pt x="8493951" y="0"/>
                </a:lnTo>
                <a:lnTo>
                  <a:pt x="8493951" y="811862"/>
                </a:lnTo>
                <a:lnTo>
                  <a:pt x="373019" y="811862"/>
                </a:lnTo>
                <a:lnTo>
                  <a:pt x="286136" y="687318"/>
                </a:lnTo>
                <a:cubicBezTo>
                  <a:pt x="177158" y="515061"/>
                  <a:pt x="90876" y="327019"/>
                  <a:pt x="31492" y="12739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7" name="Freeform: Shape 16">
            <a:extLst>
              <a:ext uri="{FF2B5EF4-FFF2-40B4-BE49-F238E27FC236}">
                <a16:creationId xmlns="" xmlns:a16="http://schemas.microsoft.com/office/drawing/2014/main" id="{E9D0A453-60E6-4887-9804-68B796A7B20B}"/>
              </a:ext>
            </a:extLst>
          </p:cNvPr>
          <p:cNvSpPr/>
          <p:nvPr/>
        </p:nvSpPr>
        <p:spPr>
          <a:xfrm>
            <a:off x="2699522" y="5144313"/>
            <a:ext cx="8028884" cy="809743"/>
          </a:xfrm>
          <a:custGeom>
            <a:avLst/>
            <a:gdLst>
              <a:gd name="connsiteX0" fmla="*/ 0 w 8028884"/>
              <a:gd name="connsiteY0" fmla="*/ 0 h 809743"/>
              <a:gd name="connsiteX1" fmla="*/ 8028884 w 8028884"/>
              <a:gd name="connsiteY1" fmla="*/ 0 h 809743"/>
              <a:gd name="connsiteX2" fmla="*/ 8028884 w 8028884"/>
              <a:gd name="connsiteY2" fmla="*/ 809743 h 809743"/>
              <a:gd name="connsiteX3" fmla="*/ 1728045 w 8028884"/>
              <a:gd name="connsiteY3" fmla="*/ 809742 h 809743"/>
              <a:gd name="connsiteX4" fmla="*/ 68041 w 8028884"/>
              <a:gd name="connsiteY4" fmla="*/ 80963 h 809743"/>
              <a:gd name="connsiteX5" fmla="*/ 0 w 8028884"/>
              <a:gd name="connsiteY5" fmla="*/ 0 h 80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28884" h="809743">
                <a:moveTo>
                  <a:pt x="0" y="0"/>
                </a:moveTo>
                <a:lnTo>
                  <a:pt x="8028884" y="0"/>
                </a:lnTo>
                <a:lnTo>
                  <a:pt x="8028884" y="809743"/>
                </a:lnTo>
                <a:lnTo>
                  <a:pt x="1728045" y="809742"/>
                </a:lnTo>
                <a:cubicBezTo>
                  <a:pt x="1071313" y="809742"/>
                  <a:pt x="480154" y="528992"/>
                  <a:pt x="68041" y="8096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EB4504D5-BD79-40A3-9305-C3054A6826A0}"/>
              </a:ext>
            </a:extLst>
          </p:cNvPr>
          <p:cNvSpPr/>
          <p:nvPr/>
        </p:nvSpPr>
        <p:spPr>
          <a:xfrm>
            <a:off x="930337" y="2164836"/>
            <a:ext cx="3068601" cy="3068601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  <a:effectLst>
            <a:outerShdw blurRad="279400" dist="1270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CDS View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921BFD68-D823-4CC4-A853-A8591E2C1257}"/>
              </a:ext>
            </a:extLst>
          </p:cNvPr>
          <p:cNvSpPr/>
          <p:nvPr/>
        </p:nvSpPr>
        <p:spPr>
          <a:xfrm>
            <a:off x="7303224" y="1642251"/>
            <a:ext cx="2952328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Fiori Application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A8F775AB-D43A-4534-B6C1-F5FABE15D43A}"/>
              </a:ext>
            </a:extLst>
          </p:cNvPr>
          <p:cNvSpPr/>
          <p:nvPr/>
        </p:nvSpPr>
        <p:spPr>
          <a:xfrm>
            <a:off x="5054536" y="1733045"/>
            <a:ext cx="1762951" cy="2492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@OData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7308C6C5-27F4-437E-8968-E496F4CCDA53}"/>
              </a:ext>
            </a:extLst>
          </p:cNvPr>
          <p:cNvSpPr/>
          <p:nvPr/>
        </p:nvSpPr>
        <p:spPr>
          <a:xfrm>
            <a:off x="7303224" y="2542709"/>
            <a:ext cx="2952328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Analytics</a:t>
            </a:r>
            <a:endParaRPr lang="en-IN" sz="1400" dirty="0">
              <a:solidFill>
                <a:schemeClr val="bg1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5D3BBAC1-B66E-4CCD-85F0-AFCDE864A78E}"/>
              </a:ext>
            </a:extLst>
          </p:cNvPr>
          <p:cNvSpPr/>
          <p:nvPr/>
        </p:nvSpPr>
        <p:spPr>
          <a:xfrm>
            <a:off x="5054536" y="2633503"/>
            <a:ext cx="1762951" cy="2492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@Analytic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BFF20D0B-9DCF-420D-A6FB-6BB25E6295AD}"/>
              </a:ext>
            </a:extLst>
          </p:cNvPr>
          <p:cNvSpPr/>
          <p:nvPr/>
        </p:nvSpPr>
        <p:spPr>
          <a:xfrm>
            <a:off x="7303224" y="3453660"/>
            <a:ext cx="3425182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Transactional App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A3F04073-7F52-4C31-A1F7-8DA034E79377}"/>
              </a:ext>
            </a:extLst>
          </p:cNvPr>
          <p:cNvSpPr/>
          <p:nvPr/>
        </p:nvSpPr>
        <p:spPr>
          <a:xfrm>
            <a:off x="5054536" y="3419806"/>
            <a:ext cx="1762951" cy="4985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@ObjectModel</a:t>
            </a:r>
          </a:p>
          <a:p>
            <a:pPr>
              <a:lnSpc>
                <a:spcPct val="90000"/>
              </a:lnSpc>
            </a:pPr>
            <a:r>
              <a:rPr lang="en-IN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@UI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ECEE8405-4C8F-48C4-9E36-67264C24C5B7}"/>
              </a:ext>
            </a:extLst>
          </p:cNvPr>
          <p:cNvSpPr/>
          <p:nvPr/>
        </p:nvSpPr>
        <p:spPr>
          <a:xfrm>
            <a:off x="7303224" y="4318861"/>
            <a:ext cx="3425182" cy="6155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S/4HANA Embedded Analytics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SAP Analytics Cloud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10018F12-D2F9-469A-A071-EBB5B4814F87}"/>
              </a:ext>
            </a:extLst>
          </p:cNvPr>
          <p:cNvSpPr/>
          <p:nvPr/>
        </p:nvSpPr>
        <p:spPr>
          <a:xfrm>
            <a:off x="5054536" y="4377338"/>
            <a:ext cx="1762951" cy="4985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@AnalyticDetails</a:t>
            </a:r>
          </a:p>
          <a:p>
            <a:pPr>
              <a:lnSpc>
                <a:spcPct val="90000"/>
              </a:lnSpc>
            </a:pPr>
            <a:r>
              <a:rPr lang="en-IN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@DefaultAgg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F87E1778-8740-4893-8067-D1CF7D49FCD9}"/>
              </a:ext>
            </a:extLst>
          </p:cNvPr>
          <p:cNvSpPr/>
          <p:nvPr/>
        </p:nvSpPr>
        <p:spPr>
          <a:xfrm>
            <a:off x="7303224" y="5325592"/>
            <a:ext cx="3425182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Normal ABAP Report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2FD4B6AD-AD72-4563-8437-1C1C3555BCD4}"/>
              </a:ext>
            </a:extLst>
          </p:cNvPr>
          <p:cNvSpPr/>
          <p:nvPr/>
        </p:nvSpPr>
        <p:spPr>
          <a:xfrm>
            <a:off x="5054536" y="5416387"/>
            <a:ext cx="1762951" cy="2492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@Semantic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AF816762-1DF0-4BFB-A882-92B35D8AB94C}"/>
              </a:ext>
            </a:extLst>
          </p:cNvPr>
          <p:cNvSpPr txBox="1"/>
          <p:nvPr/>
        </p:nvSpPr>
        <p:spPr>
          <a:xfrm>
            <a:off x="4105435" y="1534529"/>
            <a:ext cx="71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AD8416D4-D67F-4DB9-9EC7-4D50DDFA404C}"/>
              </a:ext>
            </a:extLst>
          </p:cNvPr>
          <p:cNvSpPr txBox="1"/>
          <p:nvPr/>
        </p:nvSpPr>
        <p:spPr>
          <a:xfrm>
            <a:off x="4105435" y="2434987"/>
            <a:ext cx="71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4CCC6A06-35EC-413A-84D6-700D195D6CE6}"/>
              </a:ext>
            </a:extLst>
          </p:cNvPr>
          <p:cNvSpPr txBox="1"/>
          <p:nvPr/>
        </p:nvSpPr>
        <p:spPr>
          <a:xfrm>
            <a:off x="4105435" y="3345939"/>
            <a:ext cx="71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13F8B143-1C34-41ED-A790-FF6990299CEB}"/>
              </a:ext>
            </a:extLst>
          </p:cNvPr>
          <p:cNvSpPr txBox="1"/>
          <p:nvPr/>
        </p:nvSpPr>
        <p:spPr>
          <a:xfrm>
            <a:off x="4105435" y="4303471"/>
            <a:ext cx="71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510ACF00-F09B-4E88-BB1D-23D1C6B7C5A7}"/>
              </a:ext>
            </a:extLst>
          </p:cNvPr>
          <p:cNvSpPr txBox="1"/>
          <p:nvPr/>
        </p:nvSpPr>
        <p:spPr>
          <a:xfrm>
            <a:off x="4105435" y="5217871"/>
            <a:ext cx="71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92021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55140" y="155506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Create ODATA on top of CDS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110520" y="5919803"/>
            <a:ext cx="11900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https://help.sap.com/doc/abapdocu_751_index_htm/7.51/en-US/index.htm?file=abencds_annotations.htm</a:t>
            </a:r>
            <a:endParaRPr lang="en-US" dirty="0"/>
          </a:p>
          <a:p>
            <a:r>
              <a:rPr lang="en-US" dirty="0">
                <a:hlinkClick r:id="rId4"/>
              </a:rPr>
              <a:t>https://help.sap.com/viewer/8308e6d301d54584a33cd04a9861bc52/2020.000/en-US/8573b810511948c8a99c0672abc159aa.html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0798BF5E-DB36-47C7-803A-E9722F92B1D9}"/>
              </a:ext>
            </a:extLst>
          </p:cNvPr>
          <p:cNvSpPr/>
          <p:nvPr/>
        </p:nvSpPr>
        <p:spPr>
          <a:xfrm>
            <a:off x="1688039" y="5760240"/>
            <a:ext cx="3332607" cy="294933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16000"/>
                  <a:alpha val="67000"/>
                </a:schemeClr>
              </a:gs>
              <a:gs pos="100000">
                <a:schemeClr val="bg1">
                  <a:alpha val="0"/>
                  <a:lumMod val="0"/>
                  <a:lumOff val="10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713618" y="1120493"/>
            <a:ext cx="2293493" cy="1961268"/>
          </a:xfrm>
          <a:custGeom>
            <a:avLst/>
            <a:gdLst>
              <a:gd name="T0" fmla="*/ 1730 w 3852"/>
              <a:gd name="T1" fmla="*/ 0 h 3492"/>
              <a:gd name="T2" fmla="*/ 3852 w 3852"/>
              <a:gd name="T3" fmla="*/ 2946 h 3492"/>
              <a:gd name="T4" fmla="*/ 3764 w 3852"/>
              <a:gd name="T5" fmla="*/ 3017 h 3492"/>
              <a:gd name="T6" fmla="*/ 3683 w 3852"/>
              <a:gd name="T7" fmla="*/ 3097 h 3492"/>
              <a:gd name="T8" fmla="*/ 3612 w 3852"/>
              <a:gd name="T9" fmla="*/ 3186 h 3492"/>
              <a:gd name="T10" fmla="*/ 3549 w 3852"/>
              <a:gd name="T11" fmla="*/ 3281 h 3492"/>
              <a:gd name="T12" fmla="*/ 3494 w 3852"/>
              <a:gd name="T13" fmla="*/ 3384 h 3492"/>
              <a:gd name="T14" fmla="*/ 3451 w 3852"/>
              <a:gd name="T15" fmla="*/ 3492 h 3492"/>
              <a:gd name="T16" fmla="*/ 0 w 3852"/>
              <a:gd name="T17" fmla="*/ 2359 h 3492"/>
              <a:gd name="T18" fmla="*/ 94 w 3852"/>
              <a:gd name="T19" fmla="*/ 2101 h 3492"/>
              <a:gd name="T20" fmla="*/ 200 w 3852"/>
              <a:gd name="T21" fmla="*/ 1852 h 3492"/>
              <a:gd name="T22" fmla="*/ 323 w 3852"/>
              <a:gd name="T23" fmla="*/ 1609 h 3492"/>
              <a:gd name="T24" fmla="*/ 458 w 3852"/>
              <a:gd name="T25" fmla="*/ 1374 h 3492"/>
              <a:gd name="T26" fmla="*/ 604 w 3852"/>
              <a:gd name="T27" fmla="*/ 1148 h 3492"/>
              <a:gd name="T28" fmla="*/ 765 w 3852"/>
              <a:gd name="T29" fmla="*/ 931 h 3492"/>
              <a:gd name="T30" fmla="*/ 936 w 3852"/>
              <a:gd name="T31" fmla="*/ 725 h 3492"/>
              <a:gd name="T32" fmla="*/ 1120 w 3852"/>
              <a:gd name="T33" fmla="*/ 527 h 3492"/>
              <a:gd name="T34" fmla="*/ 1312 w 3852"/>
              <a:gd name="T35" fmla="*/ 341 h 3492"/>
              <a:gd name="T36" fmla="*/ 1515 w 3852"/>
              <a:gd name="T37" fmla="*/ 163 h 3492"/>
              <a:gd name="T38" fmla="*/ 1730 w 3852"/>
              <a:gd name="T39" fmla="*/ 0 h 3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52" h="3492">
                <a:moveTo>
                  <a:pt x="1730" y="0"/>
                </a:moveTo>
                <a:lnTo>
                  <a:pt x="3852" y="2946"/>
                </a:lnTo>
                <a:lnTo>
                  <a:pt x="3764" y="3017"/>
                </a:lnTo>
                <a:lnTo>
                  <a:pt x="3683" y="3097"/>
                </a:lnTo>
                <a:lnTo>
                  <a:pt x="3612" y="3186"/>
                </a:lnTo>
                <a:lnTo>
                  <a:pt x="3549" y="3281"/>
                </a:lnTo>
                <a:lnTo>
                  <a:pt x="3494" y="3384"/>
                </a:lnTo>
                <a:lnTo>
                  <a:pt x="3451" y="3492"/>
                </a:lnTo>
                <a:lnTo>
                  <a:pt x="0" y="2359"/>
                </a:lnTo>
                <a:lnTo>
                  <a:pt x="94" y="2101"/>
                </a:lnTo>
                <a:lnTo>
                  <a:pt x="200" y="1852"/>
                </a:lnTo>
                <a:lnTo>
                  <a:pt x="323" y="1609"/>
                </a:lnTo>
                <a:lnTo>
                  <a:pt x="458" y="1374"/>
                </a:lnTo>
                <a:lnTo>
                  <a:pt x="604" y="1148"/>
                </a:lnTo>
                <a:lnTo>
                  <a:pt x="765" y="931"/>
                </a:lnTo>
                <a:lnTo>
                  <a:pt x="936" y="725"/>
                </a:lnTo>
                <a:lnTo>
                  <a:pt x="1120" y="527"/>
                </a:lnTo>
                <a:lnTo>
                  <a:pt x="1312" y="341"/>
                </a:lnTo>
                <a:lnTo>
                  <a:pt x="1515" y="163"/>
                </a:lnTo>
                <a:lnTo>
                  <a:pt x="1730" y="0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90000"/>
                  <a:lumOff val="10000"/>
                </a:schemeClr>
              </a:gs>
              <a:gs pos="100000">
                <a:schemeClr val="accent5">
                  <a:lumMod val="82000"/>
                </a:schemeClr>
              </a:gs>
            </a:gsLst>
            <a:lin ang="13500000" scaled="1"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1873233" y="797321"/>
            <a:ext cx="1473236" cy="2046748"/>
          </a:xfrm>
          <a:custGeom>
            <a:avLst/>
            <a:gdLst>
              <a:gd name="T0" fmla="*/ 2633 w 2633"/>
              <a:gd name="T1" fmla="*/ 0 h 3658"/>
              <a:gd name="T2" fmla="*/ 2633 w 2633"/>
              <a:gd name="T3" fmla="*/ 3460 h 3658"/>
              <a:gd name="T4" fmla="*/ 2498 w 2633"/>
              <a:gd name="T5" fmla="*/ 3469 h 3658"/>
              <a:gd name="T6" fmla="*/ 2369 w 2633"/>
              <a:gd name="T7" fmla="*/ 3495 h 3658"/>
              <a:gd name="T8" fmla="*/ 2246 w 2633"/>
              <a:gd name="T9" fmla="*/ 3535 h 3658"/>
              <a:gd name="T10" fmla="*/ 2132 w 2633"/>
              <a:gd name="T11" fmla="*/ 3589 h 3658"/>
              <a:gd name="T12" fmla="*/ 2026 w 2633"/>
              <a:gd name="T13" fmla="*/ 3658 h 3658"/>
              <a:gd name="T14" fmla="*/ 0 w 2633"/>
              <a:gd name="T15" fmla="*/ 850 h 3658"/>
              <a:gd name="T16" fmla="*/ 207 w 2633"/>
              <a:gd name="T17" fmla="*/ 709 h 3658"/>
              <a:gd name="T18" fmla="*/ 421 w 2633"/>
              <a:gd name="T19" fmla="*/ 581 h 3658"/>
              <a:gd name="T20" fmla="*/ 642 w 2633"/>
              <a:gd name="T21" fmla="*/ 463 h 3658"/>
              <a:gd name="T22" fmla="*/ 871 w 2633"/>
              <a:gd name="T23" fmla="*/ 357 h 3658"/>
              <a:gd name="T24" fmla="*/ 1106 w 2633"/>
              <a:gd name="T25" fmla="*/ 266 h 3658"/>
              <a:gd name="T26" fmla="*/ 1347 w 2633"/>
              <a:gd name="T27" fmla="*/ 186 h 3658"/>
              <a:gd name="T28" fmla="*/ 1596 w 2633"/>
              <a:gd name="T29" fmla="*/ 120 h 3658"/>
              <a:gd name="T30" fmla="*/ 1848 w 2633"/>
              <a:gd name="T31" fmla="*/ 68 h 3658"/>
              <a:gd name="T32" fmla="*/ 2106 w 2633"/>
              <a:gd name="T33" fmla="*/ 31 h 3658"/>
              <a:gd name="T34" fmla="*/ 2366 w 2633"/>
              <a:gd name="T35" fmla="*/ 8 h 3658"/>
              <a:gd name="T36" fmla="*/ 2633 w 2633"/>
              <a:gd name="T37" fmla="*/ 0 h 36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633" h="3658">
                <a:moveTo>
                  <a:pt x="2633" y="0"/>
                </a:moveTo>
                <a:lnTo>
                  <a:pt x="2633" y="3460"/>
                </a:lnTo>
                <a:lnTo>
                  <a:pt x="2498" y="3469"/>
                </a:lnTo>
                <a:lnTo>
                  <a:pt x="2369" y="3495"/>
                </a:lnTo>
                <a:lnTo>
                  <a:pt x="2246" y="3535"/>
                </a:lnTo>
                <a:lnTo>
                  <a:pt x="2132" y="3589"/>
                </a:lnTo>
                <a:lnTo>
                  <a:pt x="2026" y="3658"/>
                </a:lnTo>
                <a:lnTo>
                  <a:pt x="0" y="850"/>
                </a:lnTo>
                <a:lnTo>
                  <a:pt x="207" y="709"/>
                </a:lnTo>
                <a:lnTo>
                  <a:pt x="421" y="581"/>
                </a:lnTo>
                <a:lnTo>
                  <a:pt x="642" y="463"/>
                </a:lnTo>
                <a:lnTo>
                  <a:pt x="871" y="357"/>
                </a:lnTo>
                <a:lnTo>
                  <a:pt x="1106" y="266"/>
                </a:lnTo>
                <a:lnTo>
                  <a:pt x="1347" y="186"/>
                </a:lnTo>
                <a:lnTo>
                  <a:pt x="1596" y="120"/>
                </a:lnTo>
                <a:lnTo>
                  <a:pt x="1848" y="68"/>
                </a:lnTo>
                <a:lnTo>
                  <a:pt x="2106" y="31"/>
                </a:lnTo>
                <a:lnTo>
                  <a:pt x="2366" y="8"/>
                </a:lnTo>
                <a:lnTo>
                  <a:pt x="2633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2000"/>
                </a:schemeClr>
              </a:gs>
            </a:gsLst>
            <a:lin ang="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837498" y="2510488"/>
            <a:ext cx="1965058" cy="1559960"/>
          </a:xfrm>
          <a:custGeom>
            <a:avLst/>
            <a:gdLst>
              <a:gd name="T0" fmla="*/ 223 w 3512"/>
              <a:gd name="T1" fmla="*/ 0 h 2788"/>
              <a:gd name="T2" fmla="*/ 3512 w 3512"/>
              <a:gd name="T3" fmla="*/ 1079 h 2788"/>
              <a:gd name="T4" fmla="*/ 3483 w 3512"/>
              <a:gd name="T5" fmla="*/ 1185 h 2788"/>
              <a:gd name="T6" fmla="*/ 3466 w 3512"/>
              <a:gd name="T7" fmla="*/ 1293 h 2788"/>
              <a:gd name="T8" fmla="*/ 3460 w 3512"/>
              <a:gd name="T9" fmla="*/ 1405 h 2788"/>
              <a:gd name="T10" fmla="*/ 3466 w 3512"/>
              <a:gd name="T11" fmla="*/ 1517 h 2788"/>
              <a:gd name="T12" fmla="*/ 3483 w 3512"/>
              <a:gd name="T13" fmla="*/ 1623 h 2788"/>
              <a:gd name="T14" fmla="*/ 3512 w 3512"/>
              <a:gd name="T15" fmla="*/ 1726 h 2788"/>
              <a:gd name="T16" fmla="*/ 215 w 3512"/>
              <a:gd name="T17" fmla="*/ 2788 h 2788"/>
              <a:gd name="T18" fmla="*/ 140 w 3512"/>
              <a:gd name="T19" fmla="*/ 2524 h 2788"/>
              <a:gd name="T20" fmla="*/ 77 w 3512"/>
              <a:gd name="T21" fmla="*/ 2252 h 2788"/>
              <a:gd name="T22" fmla="*/ 34 w 3512"/>
              <a:gd name="T23" fmla="*/ 1975 h 2788"/>
              <a:gd name="T24" fmla="*/ 9 w 3512"/>
              <a:gd name="T25" fmla="*/ 1691 h 2788"/>
              <a:gd name="T26" fmla="*/ 0 w 3512"/>
              <a:gd name="T27" fmla="*/ 1405 h 2788"/>
              <a:gd name="T28" fmla="*/ 6 w 3512"/>
              <a:gd name="T29" fmla="*/ 1162 h 2788"/>
              <a:gd name="T30" fmla="*/ 26 w 3512"/>
              <a:gd name="T31" fmla="*/ 921 h 2788"/>
              <a:gd name="T32" fmla="*/ 57 w 3512"/>
              <a:gd name="T33" fmla="*/ 684 h 2788"/>
              <a:gd name="T34" fmla="*/ 100 w 3512"/>
              <a:gd name="T35" fmla="*/ 452 h 2788"/>
              <a:gd name="T36" fmla="*/ 155 w 3512"/>
              <a:gd name="T37" fmla="*/ 223 h 2788"/>
              <a:gd name="T38" fmla="*/ 223 w 3512"/>
              <a:gd name="T39" fmla="*/ 0 h 2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512" h="2788">
                <a:moveTo>
                  <a:pt x="223" y="0"/>
                </a:moveTo>
                <a:lnTo>
                  <a:pt x="3512" y="1079"/>
                </a:lnTo>
                <a:lnTo>
                  <a:pt x="3483" y="1185"/>
                </a:lnTo>
                <a:lnTo>
                  <a:pt x="3466" y="1293"/>
                </a:lnTo>
                <a:lnTo>
                  <a:pt x="3460" y="1405"/>
                </a:lnTo>
                <a:lnTo>
                  <a:pt x="3466" y="1517"/>
                </a:lnTo>
                <a:lnTo>
                  <a:pt x="3483" y="1623"/>
                </a:lnTo>
                <a:lnTo>
                  <a:pt x="3512" y="1726"/>
                </a:lnTo>
                <a:lnTo>
                  <a:pt x="215" y="2788"/>
                </a:lnTo>
                <a:lnTo>
                  <a:pt x="140" y="2524"/>
                </a:lnTo>
                <a:lnTo>
                  <a:pt x="77" y="2252"/>
                </a:lnTo>
                <a:lnTo>
                  <a:pt x="34" y="1975"/>
                </a:lnTo>
                <a:lnTo>
                  <a:pt x="9" y="1691"/>
                </a:lnTo>
                <a:lnTo>
                  <a:pt x="0" y="1405"/>
                </a:lnTo>
                <a:lnTo>
                  <a:pt x="6" y="1162"/>
                </a:lnTo>
                <a:lnTo>
                  <a:pt x="26" y="921"/>
                </a:lnTo>
                <a:lnTo>
                  <a:pt x="57" y="684"/>
                </a:lnTo>
                <a:lnTo>
                  <a:pt x="100" y="452"/>
                </a:lnTo>
                <a:lnTo>
                  <a:pt x="155" y="223"/>
                </a:lnTo>
                <a:lnTo>
                  <a:pt x="223" y="0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80000"/>
                  <a:lumOff val="20000"/>
                </a:schemeClr>
              </a:gs>
            </a:gsLst>
            <a:lin ang="1350000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663264" y="1059284"/>
            <a:ext cx="2281182" cy="2072289"/>
          </a:xfrm>
          <a:custGeom>
            <a:avLst/>
            <a:gdLst>
              <a:gd name="T0" fmla="*/ 2036 w 3672"/>
              <a:gd name="T1" fmla="*/ 0 h 3317"/>
              <a:gd name="T2" fmla="*/ 2240 w 3672"/>
              <a:gd name="T3" fmla="*/ 155 h 3317"/>
              <a:gd name="T4" fmla="*/ 2431 w 3672"/>
              <a:gd name="T5" fmla="*/ 323 h 3317"/>
              <a:gd name="T6" fmla="*/ 2618 w 3672"/>
              <a:gd name="T7" fmla="*/ 501 h 3317"/>
              <a:gd name="T8" fmla="*/ 2790 w 3672"/>
              <a:gd name="T9" fmla="*/ 690 h 3317"/>
              <a:gd name="T10" fmla="*/ 2953 w 3672"/>
              <a:gd name="T11" fmla="*/ 890 h 3317"/>
              <a:gd name="T12" fmla="*/ 3105 w 3672"/>
              <a:gd name="T13" fmla="*/ 1096 h 3317"/>
              <a:gd name="T14" fmla="*/ 3242 w 3672"/>
              <a:gd name="T15" fmla="*/ 1314 h 3317"/>
              <a:gd name="T16" fmla="*/ 3371 w 3672"/>
              <a:gd name="T17" fmla="*/ 1537 h 3317"/>
              <a:gd name="T18" fmla="*/ 3486 w 3672"/>
              <a:gd name="T19" fmla="*/ 1769 h 3317"/>
              <a:gd name="T20" fmla="*/ 3586 w 3672"/>
              <a:gd name="T21" fmla="*/ 2009 h 3317"/>
              <a:gd name="T22" fmla="*/ 3672 w 3672"/>
              <a:gd name="T23" fmla="*/ 2256 h 3317"/>
              <a:gd name="T24" fmla="*/ 378 w 3672"/>
              <a:gd name="T25" fmla="*/ 3317 h 3317"/>
              <a:gd name="T26" fmla="*/ 338 w 3672"/>
              <a:gd name="T27" fmla="*/ 3214 h 3317"/>
              <a:gd name="T28" fmla="*/ 289 w 3672"/>
              <a:gd name="T29" fmla="*/ 3117 h 3317"/>
              <a:gd name="T30" fmla="*/ 229 w 3672"/>
              <a:gd name="T31" fmla="*/ 3026 h 3317"/>
              <a:gd name="T32" fmla="*/ 160 w 3672"/>
              <a:gd name="T33" fmla="*/ 2940 h 3317"/>
              <a:gd name="T34" fmla="*/ 83 w 3672"/>
              <a:gd name="T35" fmla="*/ 2865 h 3317"/>
              <a:gd name="T36" fmla="*/ 0 w 3672"/>
              <a:gd name="T37" fmla="*/ 2797 h 3317"/>
              <a:gd name="T38" fmla="*/ 2036 w 3672"/>
              <a:gd name="T39" fmla="*/ 0 h 3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672" h="3317">
                <a:moveTo>
                  <a:pt x="2036" y="0"/>
                </a:moveTo>
                <a:lnTo>
                  <a:pt x="2240" y="155"/>
                </a:lnTo>
                <a:lnTo>
                  <a:pt x="2431" y="323"/>
                </a:lnTo>
                <a:lnTo>
                  <a:pt x="2618" y="501"/>
                </a:lnTo>
                <a:lnTo>
                  <a:pt x="2790" y="690"/>
                </a:lnTo>
                <a:lnTo>
                  <a:pt x="2953" y="890"/>
                </a:lnTo>
                <a:lnTo>
                  <a:pt x="3105" y="1096"/>
                </a:lnTo>
                <a:lnTo>
                  <a:pt x="3242" y="1314"/>
                </a:lnTo>
                <a:lnTo>
                  <a:pt x="3371" y="1537"/>
                </a:lnTo>
                <a:lnTo>
                  <a:pt x="3486" y="1769"/>
                </a:lnTo>
                <a:lnTo>
                  <a:pt x="3586" y="2009"/>
                </a:lnTo>
                <a:lnTo>
                  <a:pt x="3672" y="2256"/>
                </a:lnTo>
                <a:lnTo>
                  <a:pt x="378" y="3317"/>
                </a:lnTo>
                <a:lnTo>
                  <a:pt x="338" y="3214"/>
                </a:lnTo>
                <a:lnTo>
                  <a:pt x="289" y="3117"/>
                </a:lnTo>
                <a:lnTo>
                  <a:pt x="229" y="3026"/>
                </a:lnTo>
                <a:lnTo>
                  <a:pt x="160" y="2940"/>
                </a:lnTo>
                <a:lnTo>
                  <a:pt x="83" y="2865"/>
                </a:lnTo>
                <a:lnTo>
                  <a:pt x="0" y="2797"/>
                </a:lnTo>
                <a:lnTo>
                  <a:pt x="203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3659952" y="3397977"/>
            <a:ext cx="2054584" cy="1860986"/>
          </a:xfrm>
          <a:custGeom>
            <a:avLst/>
            <a:gdLst>
              <a:gd name="T0" fmla="*/ 381 w 3672"/>
              <a:gd name="T1" fmla="*/ 0 h 3326"/>
              <a:gd name="T2" fmla="*/ 3672 w 3672"/>
              <a:gd name="T3" fmla="*/ 1079 h 3326"/>
              <a:gd name="T4" fmla="*/ 3583 w 3672"/>
              <a:gd name="T5" fmla="*/ 1323 h 3326"/>
              <a:gd name="T6" fmla="*/ 3480 w 3672"/>
              <a:gd name="T7" fmla="*/ 1563 h 3326"/>
              <a:gd name="T8" fmla="*/ 3366 w 3672"/>
              <a:gd name="T9" fmla="*/ 1795 h 3326"/>
              <a:gd name="T10" fmla="*/ 3237 w 3672"/>
              <a:gd name="T11" fmla="*/ 2018 h 3326"/>
              <a:gd name="T12" fmla="*/ 3096 w 3672"/>
              <a:gd name="T13" fmla="*/ 2233 h 3326"/>
              <a:gd name="T14" fmla="*/ 2944 w 3672"/>
              <a:gd name="T15" fmla="*/ 2439 h 3326"/>
              <a:gd name="T16" fmla="*/ 2781 w 3672"/>
              <a:gd name="T17" fmla="*/ 2639 h 3326"/>
              <a:gd name="T18" fmla="*/ 2606 w 3672"/>
              <a:gd name="T19" fmla="*/ 2826 h 3326"/>
              <a:gd name="T20" fmla="*/ 2423 w 3672"/>
              <a:gd name="T21" fmla="*/ 3003 h 3326"/>
              <a:gd name="T22" fmla="*/ 2228 w 3672"/>
              <a:gd name="T23" fmla="*/ 3172 h 3326"/>
              <a:gd name="T24" fmla="*/ 2025 w 3672"/>
              <a:gd name="T25" fmla="*/ 3326 h 3326"/>
              <a:gd name="T26" fmla="*/ 0 w 3672"/>
              <a:gd name="T27" fmla="*/ 518 h 3326"/>
              <a:gd name="T28" fmla="*/ 86 w 3672"/>
              <a:gd name="T29" fmla="*/ 453 h 3326"/>
              <a:gd name="T30" fmla="*/ 163 w 3672"/>
              <a:gd name="T31" fmla="*/ 375 h 3326"/>
              <a:gd name="T32" fmla="*/ 232 w 3672"/>
              <a:gd name="T33" fmla="*/ 292 h 3326"/>
              <a:gd name="T34" fmla="*/ 292 w 3672"/>
              <a:gd name="T35" fmla="*/ 201 h 3326"/>
              <a:gd name="T36" fmla="*/ 341 w 3672"/>
              <a:gd name="T37" fmla="*/ 103 h 3326"/>
              <a:gd name="T38" fmla="*/ 381 w 3672"/>
              <a:gd name="T39" fmla="*/ 0 h 3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672" h="3326">
                <a:moveTo>
                  <a:pt x="381" y="0"/>
                </a:moveTo>
                <a:lnTo>
                  <a:pt x="3672" y="1079"/>
                </a:lnTo>
                <a:lnTo>
                  <a:pt x="3583" y="1323"/>
                </a:lnTo>
                <a:lnTo>
                  <a:pt x="3480" y="1563"/>
                </a:lnTo>
                <a:lnTo>
                  <a:pt x="3366" y="1795"/>
                </a:lnTo>
                <a:lnTo>
                  <a:pt x="3237" y="2018"/>
                </a:lnTo>
                <a:lnTo>
                  <a:pt x="3096" y="2233"/>
                </a:lnTo>
                <a:lnTo>
                  <a:pt x="2944" y="2439"/>
                </a:lnTo>
                <a:lnTo>
                  <a:pt x="2781" y="2639"/>
                </a:lnTo>
                <a:lnTo>
                  <a:pt x="2606" y="2826"/>
                </a:lnTo>
                <a:lnTo>
                  <a:pt x="2423" y="3003"/>
                </a:lnTo>
                <a:lnTo>
                  <a:pt x="2228" y="3172"/>
                </a:lnTo>
                <a:lnTo>
                  <a:pt x="2025" y="3326"/>
                </a:lnTo>
                <a:lnTo>
                  <a:pt x="0" y="518"/>
                </a:lnTo>
                <a:lnTo>
                  <a:pt x="86" y="453"/>
                </a:lnTo>
                <a:lnTo>
                  <a:pt x="163" y="375"/>
                </a:lnTo>
                <a:lnTo>
                  <a:pt x="232" y="292"/>
                </a:lnTo>
                <a:lnTo>
                  <a:pt x="292" y="201"/>
                </a:lnTo>
                <a:lnTo>
                  <a:pt x="341" y="103"/>
                </a:lnTo>
                <a:lnTo>
                  <a:pt x="381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96000"/>
                </a:schemeClr>
              </a:gs>
            </a:gsLst>
            <a:lin ang="1890000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3909291" y="2455643"/>
            <a:ext cx="2214922" cy="1614983"/>
          </a:xfrm>
          <a:custGeom>
            <a:avLst/>
            <a:gdLst>
              <a:gd name="T0" fmla="*/ 3457 w 3686"/>
              <a:gd name="T1" fmla="*/ 0 h 2925"/>
              <a:gd name="T2" fmla="*/ 3526 w 3686"/>
              <a:gd name="T3" fmla="*/ 232 h 2925"/>
              <a:gd name="T4" fmla="*/ 3583 w 3686"/>
              <a:gd name="T5" fmla="*/ 466 h 2925"/>
              <a:gd name="T6" fmla="*/ 3626 w 3686"/>
              <a:gd name="T7" fmla="*/ 707 h 2925"/>
              <a:gd name="T8" fmla="*/ 3657 w 3686"/>
              <a:gd name="T9" fmla="*/ 950 h 2925"/>
              <a:gd name="T10" fmla="*/ 3678 w 3686"/>
              <a:gd name="T11" fmla="*/ 1199 h 2925"/>
              <a:gd name="T12" fmla="*/ 3686 w 3686"/>
              <a:gd name="T13" fmla="*/ 1451 h 2925"/>
              <a:gd name="T14" fmla="*/ 3678 w 3686"/>
              <a:gd name="T15" fmla="*/ 1706 h 2925"/>
              <a:gd name="T16" fmla="*/ 3657 w 3686"/>
              <a:gd name="T17" fmla="*/ 1958 h 2925"/>
              <a:gd name="T18" fmla="*/ 3623 w 3686"/>
              <a:gd name="T19" fmla="*/ 2207 h 2925"/>
              <a:gd name="T20" fmla="*/ 3577 w 3686"/>
              <a:gd name="T21" fmla="*/ 2450 h 2925"/>
              <a:gd name="T22" fmla="*/ 3520 w 3686"/>
              <a:gd name="T23" fmla="*/ 2690 h 2925"/>
              <a:gd name="T24" fmla="*/ 3451 w 3686"/>
              <a:gd name="T25" fmla="*/ 2925 h 2925"/>
              <a:gd name="T26" fmla="*/ 0 w 3686"/>
              <a:gd name="T27" fmla="*/ 1792 h 2925"/>
              <a:gd name="T28" fmla="*/ 28 w 3686"/>
              <a:gd name="T29" fmla="*/ 1683 h 2925"/>
              <a:gd name="T30" fmla="*/ 46 w 3686"/>
              <a:gd name="T31" fmla="*/ 1568 h 2925"/>
              <a:gd name="T32" fmla="*/ 54 w 3686"/>
              <a:gd name="T33" fmla="*/ 1451 h 2925"/>
              <a:gd name="T34" fmla="*/ 46 w 3686"/>
              <a:gd name="T35" fmla="*/ 1337 h 2925"/>
              <a:gd name="T36" fmla="*/ 28 w 3686"/>
              <a:gd name="T37" fmla="*/ 1222 h 2925"/>
              <a:gd name="T38" fmla="*/ 0 w 3686"/>
              <a:gd name="T39" fmla="*/ 1116 h 2925"/>
              <a:gd name="T40" fmla="*/ 3457 w 3686"/>
              <a:gd name="T41" fmla="*/ 0 h 29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686" h="2925">
                <a:moveTo>
                  <a:pt x="3457" y="0"/>
                </a:moveTo>
                <a:lnTo>
                  <a:pt x="3526" y="232"/>
                </a:lnTo>
                <a:lnTo>
                  <a:pt x="3583" y="466"/>
                </a:lnTo>
                <a:lnTo>
                  <a:pt x="3626" y="707"/>
                </a:lnTo>
                <a:lnTo>
                  <a:pt x="3657" y="950"/>
                </a:lnTo>
                <a:lnTo>
                  <a:pt x="3678" y="1199"/>
                </a:lnTo>
                <a:lnTo>
                  <a:pt x="3686" y="1451"/>
                </a:lnTo>
                <a:lnTo>
                  <a:pt x="3678" y="1706"/>
                </a:lnTo>
                <a:lnTo>
                  <a:pt x="3657" y="1958"/>
                </a:lnTo>
                <a:lnTo>
                  <a:pt x="3623" y="2207"/>
                </a:lnTo>
                <a:lnTo>
                  <a:pt x="3577" y="2450"/>
                </a:lnTo>
                <a:lnTo>
                  <a:pt x="3520" y="2690"/>
                </a:lnTo>
                <a:lnTo>
                  <a:pt x="3451" y="2925"/>
                </a:lnTo>
                <a:lnTo>
                  <a:pt x="0" y="1792"/>
                </a:lnTo>
                <a:lnTo>
                  <a:pt x="28" y="1683"/>
                </a:lnTo>
                <a:lnTo>
                  <a:pt x="46" y="1568"/>
                </a:lnTo>
                <a:lnTo>
                  <a:pt x="54" y="1451"/>
                </a:lnTo>
                <a:lnTo>
                  <a:pt x="46" y="1337"/>
                </a:lnTo>
                <a:lnTo>
                  <a:pt x="28" y="1222"/>
                </a:lnTo>
                <a:lnTo>
                  <a:pt x="0" y="1116"/>
                </a:lnTo>
                <a:lnTo>
                  <a:pt x="345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3335075" y="3759777"/>
            <a:ext cx="1524434" cy="2117975"/>
          </a:xfrm>
          <a:custGeom>
            <a:avLst/>
            <a:gdLst>
              <a:gd name="T0" fmla="*/ 639 w 2761"/>
              <a:gd name="T1" fmla="*/ 0 h 3836"/>
              <a:gd name="T2" fmla="*/ 2761 w 2761"/>
              <a:gd name="T3" fmla="*/ 2946 h 3836"/>
              <a:gd name="T4" fmla="*/ 2546 w 2761"/>
              <a:gd name="T5" fmla="*/ 3092 h 3836"/>
              <a:gd name="T6" fmla="*/ 2320 w 2761"/>
              <a:gd name="T7" fmla="*/ 3226 h 3836"/>
              <a:gd name="T8" fmla="*/ 2088 w 2761"/>
              <a:gd name="T9" fmla="*/ 3349 h 3836"/>
              <a:gd name="T10" fmla="*/ 1847 w 2761"/>
              <a:gd name="T11" fmla="*/ 3461 h 3836"/>
              <a:gd name="T12" fmla="*/ 1601 w 2761"/>
              <a:gd name="T13" fmla="*/ 3558 h 3836"/>
              <a:gd name="T14" fmla="*/ 1349 w 2761"/>
              <a:gd name="T15" fmla="*/ 3641 h 3836"/>
              <a:gd name="T16" fmla="*/ 1088 w 2761"/>
              <a:gd name="T17" fmla="*/ 3710 h 3836"/>
              <a:gd name="T18" fmla="*/ 822 w 2761"/>
              <a:gd name="T19" fmla="*/ 3764 h 3836"/>
              <a:gd name="T20" fmla="*/ 553 w 2761"/>
              <a:gd name="T21" fmla="*/ 3805 h 3836"/>
              <a:gd name="T22" fmla="*/ 278 w 2761"/>
              <a:gd name="T23" fmla="*/ 3827 h 3836"/>
              <a:gd name="T24" fmla="*/ 0 w 2761"/>
              <a:gd name="T25" fmla="*/ 3836 h 3836"/>
              <a:gd name="T26" fmla="*/ 0 w 2761"/>
              <a:gd name="T27" fmla="*/ 206 h 3836"/>
              <a:gd name="T28" fmla="*/ 140 w 2761"/>
              <a:gd name="T29" fmla="*/ 198 h 3836"/>
              <a:gd name="T30" fmla="*/ 275 w 2761"/>
              <a:gd name="T31" fmla="*/ 172 h 3836"/>
              <a:gd name="T32" fmla="*/ 404 w 2761"/>
              <a:gd name="T33" fmla="*/ 129 h 3836"/>
              <a:gd name="T34" fmla="*/ 524 w 2761"/>
              <a:gd name="T35" fmla="*/ 72 h 3836"/>
              <a:gd name="T36" fmla="*/ 639 w 2761"/>
              <a:gd name="T37" fmla="*/ 0 h 3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61" h="3836">
                <a:moveTo>
                  <a:pt x="639" y="0"/>
                </a:moveTo>
                <a:lnTo>
                  <a:pt x="2761" y="2946"/>
                </a:lnTo>
                <a:lnTo>
                  <a:pt x="2546" y="3092"/>
                </a:lnTo>
                <a:lnTo>
                  <a:pt x="2320" y="3226"/>
                </a:lnTo>
                <a:lnTo>
                  <a:pt x="2088" y="3349"/>
                </a:lnTo>
                <a:lnTo>
                  <a:pt x="1847" y="3461"/>
                </a:lnTo>
                <a:lnTo>
                  <a:pt x="1601" y="3558"/>
                </a:lnTo>
                <a:lnTo>
                  <a:pt x="1349" y="3641"/>
                </a:lnTo>
                <a:lnTo>
                  <a:pt x="1088" y="3710"/>
                </a:lnTo>
                <a:lnTo>
                  <a:pt x="822" y="3764"/>
                </a:lnTo>
                <a:lnTo>
                  <a:pt x="553" y="3805"/>
                </a:lnTo>
                <a:lnTo>
                  <a:pt x="278" y="3827"/>
                </a:lnTo>
                <a:lnTo>
                  <a:pt x="0" y="3836"/>
                </a:lnTo>
                <a:lnTo>
                  <a:pt x="0" y="206"/>
                </a:lnTo>
                <a:lnTo>
                  <a:pt x="140" y="198"/>
                </a:lnTo>
                <a:lnTo>
                  <a:pt x="275" y="172"/>
                </a:lnTo>
                <a:lnTo>
                  <a:pt x="404" y="129"/>
                </a:lnTo>
                <a:lnTo>
                  <a:pt x="524" y="72"/>
                </a:lnTo>
                <a:lnTo>
                  <a:pt x="6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95000"/>
                  <a:lumOff val="5000"/>
                </a:schemeClr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850485" y="3481505"/>
            <a:ext cx="2128465" cy="1923073"/>
          </a:xfrm>
          <a:custGeom>
            <a:avLst/>
            <a:gdLst>
              <a:gd name="T0" fmla="*/ 3457 w 3855"/>
              <a:gd name="T1" fmla="*/ 0 h 3483"/>
              <a:gd name="T2" fmla="*/ 3497 w 3855"/>
              <a:gd name="T3" fmla="*/ 109 h 3483"/>
              <a:gd name="T4" fmla="*/ 3552 w 3855"/>
              <a:gd name="T5" fmla="*/ 212 h 3483"/>
              <a:gd name="T6" fmla="*/ 3612 w 3855"/>
              <a:gd name="T7" fmla="*/ 309 h 3483"/>
              <a:gd name="T8" fmla="*/ 3686 w 3855"/>
              <a:gd name="T9" fmla="*/ 398 h 3483"/>
              <a:gd name="T10" fmla="*/ 3767 w 3855"/>
              <a:gd name="T11" fmla="*/ 478 h 3483"/>
              <a:gd name="T12" fmla="*/ 3855 w 3855"/>
              <a:gd name="T13" fmla="*/ 550 h 3483"/>
              <a:gd name="T14" fmla="*/ 1716 w 3855"/>
              <a:gd name="T15" fmla="*/ 3483 h 3483"/>
              <a:gd name="T16" fmla="*/ 1504 w 3855"/>
              <a:gd name="T17" fmla="*/ 3317 h 3483"/>
              <a:gd name="T18" fmla="*/ 1300 w 3855"/>
              <a:gd name="T19" fmla="*/ 3143 h 3483"/>
              <a:gd name="T20" fmla="*/ 1109 w 3855"/>
              <a:gd name="T21" fmla="*/ 2954 h 3483"/>
              <a:gd name="T22" fmla="*/ 925 w 3855"/>
              <a:gd name="T23" fmla="*/ 2756 h 3483"/>
              <a:gd name="T24" fmla="*/ 756 w 3855"/>
              <a:gd name="T25" fmla="*/ 2550 h 3483"/>
              <a:gd name="T26" fmla="*/ 599 w 3855"/>
              <a:gd name="T27" fmla="*/ 2330 h 3483"/>
              <a:gd name="T28" fmla="*/ 453 w 3855"/>
              <a:gd name="T29" fmla="*/ 2104 h 3483"/>
              <a:gd name="T30" fmla="*/ 318 w 3855"/>
              <a:gd name="T31" fmla="*/ 1869 h 3483"/>
              <a:gd name="T32" fmla="*/ 198 w 3855"/>
              <a:gd name="T33" fmla="*/ 1626 h 3483"/>
              <a:gd name="T34" fmla="*/ 92 w 3855"/>
              <a:gd name="T35" fmla="*/ 1374 h 3483"/>
              <a:gd name="T36" fmla="*/ 0 w 3855"/>
              <a:gd name="T37" fmla="*/ 1116 h 3483"/>
              <a:gd name="T38" fmla="*/ 3457 w 3855"/>
              <a:gd name="T39" fmla="*/ 0 h 3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55" h="3483">
                <a:moveTo>
                  <a:pt x="3457" y="0"/>
                </a:moveTo>
                <a:lnTo>
                  <a:pt x="3497" y="109"/>
                </a:lnTo>
                <a:lnTo>
                  <a:pt x="3552" y="212"/>
                </a:lnTo>
                <a:lnTo>
                  <a:pt x="3612" y="309"/>
                </a:lnTo>
                <a:lnTo>
                  <a:pt x="3686" y="398"/>
                </a:lnTo>
                <a:lnTo>
                  <a:pt x="3767" y="478"/>
                </a:lnTo>
                <a:lnTo>
                  <a:pt x="3855" y="550"/>
                </a:lnTo>
                <a:lnTo>
                  <a:pt x="1716" y="3483"/>
                </a:lnTo>
                <a:lnTo>
                  <a:pt x="1504" y="3317"/>
                </a:lnTo>
                <a:lnTo>
                  <a:pt x="1300" y="3143"/>
                </a:lnTo>
                <a:lnTo>
                  <a:pt x="1109" y="2954"/>
                </a:lnTo>
                <a:lnTo>
                  <a:pt x="925" y="2756"/>
                </a:lnTo>
                <a:lnTo>
                  <a:pt x="756" y="2550"/>
                </a:lnTo>
                <a:lnTo>
                  <a:pt x="599" y="2330"/>
                </a:lnTo>
                <a:lnTo>
                  <a:pt x="453" y="2104"/>
                </a:lnTo>
                <a:lnTo>
                  <a:pt x="318" y="1869"/>
                </a:lnTo>
                <a:lnTo>
                  <a:pt x="198" y="1626"/>
                </a:lnTo>
                <a:lnTo>
                  <a:pt x="92" y="1374"/>
                </a:lnTo>
                <a:lnTo>
                  <a:pt x="0" y="1116"/>
                </a:lnTo>
                <a:lnTo>
                  <a:pt x="345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90000"/>
                  <a:lumOff val="10000"/>
                </a:schemeClr>
              </a:gs>
              <a:gs pos="100000">
                <a:schemeClr val="accent6">
                  <a:lumMod val="81000"/>
                </a:schemeClr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1863784" y="3747896"/>
            <a:ext cx="1482748" cy="2048430"/>
          </a:xfrm>
          <a:custGeom>
            <a:avLst/>
            <a:gdLst>
              <a:gd name="T0" fmla="*/ 2037 w 2650"/>
              <a:gd name="T1" fmla="*/ 0 h 3661"/>
              <a:gd name="T2" fmla="*/ 2146 w 2650"/>
              <a:gd name="T3" fmla="*/ 71 h 3661"/>
              <a:gd name="T4" fmla="*/ 2260 w 2650"/>
              <a:gd name="T5" fmla="*/ 126 h 3661"/>
              <a:gd name="T6" fmla="*/ 2386 w 2650"/>
              <a:gd name="T7" fmla="*/ 166 h 3661"/>
              <a:gd name="T8" fmla="*/ 2515 w 2650"/>
              <a:gd name="T9" fmla="*/ 191 h 3661"/>
              <a:gd name="T10" fmla="*/ 2650 w 2650"/>
              <a:gd name="T11" fmla="*/ 200 h 3661"/>
              <a:gd name="T12" fmla="*/ 2650 w 2650"/>
              <a:gd name="T13" fmla="*/ 3661 h 3661"/>
              <a:gd name="T14" fmla="*/ 2383 w 2650"/>
              <a:gd name="T15" fmla="*/ 3652 h 3661"/>
              <a:gd name="T16" fmla="*/ 2117 w 2650"/>
              <a:gd name="T17" fmla="*/ 3629 h 3661"/>
              <a:gd name="T18" fmla="*/ 1859 w 2650"/>
              <a:gd name="T19" fmla="*/ 3589 h 3661"/>
              <a:gd name="T20" fmla="*/ 1604 w 2650"/>
              <a:gd name="T21" fmla="*/ 3538 h 3661"/>
              <a:gd name="T22" fmla="*/ 1355 w 2650"/>
              <a:gd name="T23" fmla="*/ 3472 h 3661"/>
              <a:gd name="T24" fmla="*/ 1112 w 2650"/>
              <a:gd name="T25" fmla="*/ 3389 h 3661"/>
              <a:gd name="T26" fmla="*/ 874 w 2650"/>
              <a:gd name="T27" fmla="*/ 3297 h 3661"/>
              <a:gd name="T28" fmla="*/ 645 w 2650"/>
              <a:gd name="T29" fmla="*/ 3188 h 3661"/>
              <a:gd name="T30" fmla="*/ 421 w 2650"/>
              <a:gd name="T31" fmla="*/ 3071 h 3661"/>
              <a:gd name="T32" fmla="*/ 206 w 2650"/>
              <a:gd name="T33" fmla="*/ 2939 h 3661"/>
              <a:gd name="T34" fmla="*/ 0 w 2650"/>
              <a:gd name="T35" fmla="*/ 2796 h 3661"/>
              <a:gd name="T36" fmla="*/ 2037 w 2650"/>
              <a:gd name="T37" fmla="*/ 0 h 3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650" h="3661">
                <a:moveTo>
                  <a:pt x="2037" y="0"/>
                </a:moveTo>
                <a:lnTo>
                  <a:pt x="2146" y="71"/>
                </a:lnTo>
                <a:lnTo>
                  <a:pt x="2260" y="126"/>
                </a:lnTo>
                <a:lnTo>
                  <a:pt x="2386" y="166"/>
                </a:lnTo>
                <a:lnTo>
                  <a:pt x="2515" y="191"/>
                </a:lnTo>
                <a:lnTo>
                  <a:pt x="2650" y="200"/>
                </a:lnTo>
                <a:lnTo>
                  <a:pt x="2650" y="3661"/>
                </a:lnTo>
                <a:lnTo>
                  <a:pt x="2383" y="3652"/>
                </a:lnTo>
                <a:lnTo>
                  <a:pt x="2117" y="3629"/>
                </a:lnTo>
                <a:lnTo>
                  <a:pt x="1859" y="3589"/>
                </a:lnTo>
                <a:lnTo>
                  <a:pt x="1604" y="3538"/>
                </a:lnTo>
                <a:lnTo>
                  <a:pt x="1355" y="3472"/>
                </a:lnTo>
                <a:lnTo>
                  <a:pt x="1112" y="3389"/>
                </a:lnTo>
                <a:lnTo>
                  <a:pt x="874" y="3297"/>
                </a:lnTo>
                <a:lnTo>
                  <a:pt x="645" y="3188"/>
                </a:lnTo>
                <a:lnTo>
                  <a:pt x="421" y="3071"/>
                </a:lnTo>
                <a:lnTo>
                  <a:pt x="206" y="2939"/>
                </a:lnTo>
                <a:lnTo>
                  <a:pt x="0" y="2796"/>
                </a:lnTo>
                <a:lnTo>
                  <a:pt x="2037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98000"/>
                </a:schemeClr>
              </a:gs>
              <a:gs pos="100000">
                <a:schemeClr val="accent3">
                  <a:lumMod val="85000"/>
                </a:schemeClr>
              </a:gs>
            </a:gsLst>
            <a:lin ang="126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" name="TextBox 22"/>
          <p:cNvSpPr txBox="1"/>
          <p:nvPr/>
        </p:nvSpPr>
        <p:spPr>
          <a:xfrm>
            <a:off x="2751902" y="2976281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SAMPLE</a:t>
            </a:r>
          </a:p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TEXT</a:t>
            </a:r>
          </a:p>
        </p:txBody>
      </p:sp>
      <p:sp>
        <p:nvSpPr>
          <p:cNvPr id="24" name="TextBox 23"/>
          <p:cNvSpPr txBox="1"/>
          <p:nvPr/>
        </p:nvSpPr>
        <p:spPr>
          <a:xfrm rot="20676654">
            <a:off x="2760033" y="2079900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</a:t>
            </a:r>
          </a:p>
        </p:txBody>
      </p:sp>
      <p:sp>
        <p:nvSpPr>
          <p:cNvPr id="25" name="TextBox 24"/>
          <p:cNvSpPr txBox="1"/>
          <p:nvPr/>
        </p:nvSpPr>
        <p:spPr>
          <a:xfrm rot="1076742">
            <a:off x="3437036" y="2069306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</a:p>
        </p:txBody>
      </p:sp>
      <p:sp>
        <p:nvSpPr>
          <p:cNvPr id="26" name="TextBox 25"/>
          <p:cNvSpPr txBox="1"/>
          <p:nvPr/>
        </p:nvSpPr>
        <p:spPr>
          <a:xfrm rot="3088247">
            <a:off x="4004210" y="2452907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</a:p>
        </p:txBody>
      </p:sp>
      <p:sp>
        <p:nvSpPr>
          <p:cNvPr id="27" name="TextBox 26"/>
          <p:cNvSpPr txBox="1"/>
          <p:nvPr/>
        </p:nvSpPr>
        <p:spPr>
          <a:xfrm rot="5550797">
            <a:off x="4239021" y="3122463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03</a:t>
            </a:r>
          </a:p>
        </p:txBody>
      </p:sp>
      <p:sp>
        <p:nvSpPr>
          <p:cNvPr id="28" name="TextBox 27"/>
          <p:cNvSpPr txBox="1"/>
          <p:nvPr/>
        </p:nvSpPr>
        <p:spPr>
          <a:xfrm rot="18095537">
            <a:off x="3998738" y="3745044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04</a:t>
            </a:r>
          </a:p>
        </p:txBody>
      </p:sp>
      <p:sp>
        <p:nvSpPr>
          <p:cNvPr id="29" name="TextBox 28"/>
          <p:cNvSpPr txBox="1"/>
          <p:nvPr/>
        </p:nvSpPr>
        <p:spPr>
          <a:xfrm rot="20621220">
            <a:off x="3466629" y="4158532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05</a:t>
            </a:r>
          </a:p>
        </p:txBody>
      </p:sp>
      <p:sp>
        <p:nvSpPr>
          <p:cNvPr id="30" name="TextBox 29"/>
          <p:cNvSpPr txBox="1"/>
          <p:nvPr/>
        </p:nvSpPr>
        <p:spPr>
          <a:xfrm rot="814612">
            <a:off x="2784704" y="4143034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06</a:t>
            </a:r>
          </a:p>
        </p:txBody>
      </p:sp>
      <p:sp>
        <p:nvSpPr>
          <p:cNvPr id="31" name="TextBox 30"/>
          <p:cNvSpPr txBox="1"/>
          <p:nvPr/>
        </p:nvSpPr>
        <p:spPr>
          <a:xfrm rot="3177138">
            <a:off x="2216434" y="3765909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07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386853" y="960696"/>
            <a:ext cx="108601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 is a sample text. Insert your desired text here.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327568" y="1771539"/>
            <a:ext cx="140022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Hover the mouse on warning sign and copy the name of the service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745011" y="2762047"/>
            <a:ext cx="141895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SAP system using Ctrl + 6 and tcode : /n/IWFND/MAINT_SERVICE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301252" y="4018351"/>
            <a:ext cx="108601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on add service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386851" y="4748925"/>
            <a:ext cx="126690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LOCAL and Service name we copies in step 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382904" y="4777509"/>
            <a:ext cx="108601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Enter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31482" y="4017406"/>
            <a:ext cx="1086011" cy="5909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and choose ADD Service</a:t>
            </a:r>
            <a:endParaRPr lang="en-US" sz="12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84613" y="2961584"/>
            <a:ext cx="108601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package and TR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70268" y="1626147"/>
            <a:ext cx="132026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 back to CDS navigator view and double click on ODATA node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211197" y="1078264"/>
            <a:ext cx="1086011" cy="757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ABAP credentials and test the service</a:t>
            </a:r>
            <a:endParaRPr lang="en-US" sz="12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AECA31FD-723C-487D-AFEA-F6037B5E8613}"/>
              </a:ext>
            </a:extLst>
          </p:cNvPr>
          <p:cNvSpPr txBox="1"/>
          <p:nvPr/>
        </p:nvSpPr>
        <p:spPr>
          <a:xfrm rot="5400000">
            <a:off x="1982970" y="3080869"/>
            <a:ext cx="44114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08</a:t>
            </a:r>
            <a:endParaRPr lang="en-IN" sz="1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65B1E3A8-6212-4446-800E-F4A81D74AF86}"/>
              </a:ext>
            </a:extLst>
          </p:cNvPr>
          <p:cNvSpPr txBox="1"/>
          <p:nvPr/>
        </p:nvSpPr>
        <p:spPr>
          <a:xfrm rot="18420083">
            <a:off x="2205116" y="2446502"/>
            <a:ext cx="44114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09</a:t>
            </a:r>
            <a:endParaRPr lang="en-IN" sz="1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Freeform 46"/>
          <p:cNvSpPr>
            <a:spLocks/>
          </p:cNvSpPr>
          <p:nvPr/>
        </p:nvSpPr>
        <p:spPr bwMode="auto">
          <a:xfrm>
            <a:off x="3335075" y="688826"/>
            <a:ext cx="1535477" cy="2119631"/>
          </a:xfrm>
          <a:custGeom>
            <a:avLst/>
            <a:gdLst>
              <a:gd name="T0" fmla="*/ 0 w 2781"/>
              <a:gd name="T1" fmla="*/ 0 h 3839"/>
              <a:gd name="T2" fmla="*/ 281 w 2781"/>
              <a:gd name="T3" fmla="*/ 9 h 3839"/>
              <a:gd name="T4" fmla="*/ 558 w 2781"/>
              <a:gd name="T5" fmla="*/ 32 h 3839"/>
              <a:gd name="T6" fmla="*/ 831 w 2781"/>
              <a:gd name="T7" fmla="*/ 72 h 3839"/>
              <a:gd name="T8" fmla="*/ 1097 w 2781"/>
              <a:gd name="T9" fmla="*/ 129 h 3839"/>
              <a:gd name="T10" fmla="*/ 1358 w 2781"/>
              <a:gd name="T11" fmla="*/ 198 h 3839"/>
              <a:gd name="T12" fmla="*/ 1613 w 2781"/>
              <a:gd name="T13" fmla="*/ 284 h 3839"/>
              <a:gd name="T14" fmla="*/ 1862 w 2781"/>
              <a:gd name="T15" fmla="*/ 381 h 3839"/>
              <a:gd name="T16" fmla="*/ 2102 w 2781"/>
              <a:gd name="T17" fmla="*/ 492 h 3839"/>
              <a:gd name="T18" fmla="*/ 2337 w 2781"/>
              <a:gd name="T19" fmla="*/ 618 h 3839"/>
              <a:gd name="T20" fmla="*/ 2564 w 2781"/>
              <a:gd name="T21" fmla="*/ 756 h 3839"/>
              <a:gd name="T22" fmla="*/ 2781 w 2781"/>
              <a:gd name="T23" fmla="*/ 905 h 3839"/>
              <a:gd name="T24" fmla="*/ 642 w 2781"/>
              <a:gd name="T25" fmla="*/ 3839 h 3839"/>
              <a:gd name="T26" fmla="*/ 550 w 2781"/>
              <a:gd name="T27" fmla="*/ 3778 h 3839"/>
              <a:gd name="T28" fmla="*/ 450 w 2781"/>
              <a:gd name="T29" fmla="*/ 3727 h 3839"/>
              <a:gd name="T30" fmla="*/ 344 w 2781"/>
              <a:gd name="T31" fmla="*/ 3684 h 3839"/>
              <a:gd name="T32" fmla="*/ 232 w 2781"/>
              <a:gd name="T33" fmla="*/ 3655 h 3839"/>
              <a:gd name="T34" fmla="*/ 117 w 2781"/>
              <a:gd name="T35" fmla="*/ 3635 h 3839"/>
              <a:gd name="T36" fmla="*/ 0 w 2781"/>
              <a:gd name="T37" fmla="*/ 3630 h 3839"/>
              <a:gd name="T38" fmla="*/ 0 w 2781"/>
              <a:gd name="T39" fmla="*/ 0 h 3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781" h="3839">
                <a:moveTo>
                  <a:pt x="0" y="0"/>
                </a:moveTo>
                <a:lnTo>
                  <a:pt x="281" y="9"/>
                </a:lnTo>
                <a:lnTo>
                  <a:pt x="558" y="32"/>
                </a:lnTo>
                <a:lnTo>
                  <a:pt x="831" y="72"/>
                </a:lnTo>
                <a:lnTo>
                  <a:pt x="1097" y="129"/>
                </a:lnTo>
                <a:lnTo>
                  <a:pt x="1358" y="198"/>
                </a:lnTo>
                <a:lnTo>
                  <a:pt x="1613" y="284"/>
                </a:lnTo>
                <a:lnTo>
                  <a:pt x="1862" y="381"/>
                </a:lnTo>
                <a:lnTo>
                  <a:pt x="2102" y="492"/>
                </a:lnTo>
                <a:lnTo>
                  <a:pt x="2337" y="618"/>
                </a:lnTo>
                <a:lnTo>
                  <a:pt x="2564" y="756"/>
                </a:lnTo>
                <a:lnTo>
                  <a:pt x="2781" y="905"/>
                </a:lnTo>
                <a:lnTo>
                  <a:pt x="642" y="3839"/>
                </a:lnTo>
                <a:lnTo>
                  <a:pt x="550" y="3778"/>
                </a:lnTo>
                <a:lnTo>
                  <a:pt x="450" y="3727"/>
                </a:lnTo>
                <a:lnTo>
                  <a:pt x="344" y="3684"/>
                </a:lnTo>
                <a:lnTo>
                  <a:pt x="232" y="3655"/>
                </a:lnTo>
                <a:lnTo>
                  <a:pt x="117" y="3635"/>
                </a:lnTo>
                <a:lnTo>
                  <a:pt x="0" y="363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6000"/>
                  <a:lumOff val="24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1"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2578827" y="2539375"/>
            <a:ext cx="1516912" cy="1514332"/>
          </a:xfrm>
          <a:custGeom>
            <a:avLst/>
            <a:gdLst>
              <a:gd name="T0" fmla="*/ 1175 w 2352"/>
              <a:gd name="T1" fmla="*/ 0 h 2348"/>
              <a:gd name="T2" fmla="*/ 1312 w 2352"/>
              <a:gd name="T3" fmla="*/ 9 h 2348"/>
              <a:gd name="T4" fmla="*/ 1444 w 2352"/>
              <a:gd name="T5" fmla="*/ 32 h 2348"/>
              <a:gd name="T6" fmla="*/ 1573 w 2352"/>
              <a:gd name="T7" fmla="*/ 69 h 2348"/>
              <a:gd name="T8" fmla="*/ 1693 w 2352"/>
              <a:gd name="T9" fmla="*/ 118 h 2348"/>
              <a:gd name="T10" fmla="*/ 1805 w 2352"/>
              <a:gd name="T11" fmla="*/ 184 h 2348"/>
              <a:gd name="T12" fmla="*/ 1911 w 2352"/>
              <a:gd name="T13" fmla="*/ 258 h 2348"/>
              <a:gd name="T14" fmla="*/ 2005 w 2352"/>
              <a:gd name="T15" fmla="*/ 344 h 2348"/>
              <a:gd name="T16" fmla="*/ 2091 w 2352"/>
              <a:gd name="T17" fmla="*/ 438 h 2348"/>
              <a:gd name="T18" fmla="*/ 2169 w 2352"/>
              <a:gd name="T19" fmla="*/ 544 h 2348"/>
              <a:gd name="T20" fmla="*/ 2232 w 2352"/>
              <a:gd name="T21" fmla="*/ 659 h 2348"/>
              <a:gd name="T22" fmla="*/ 2283 w 2352"/>
              <a:gd name="T23" fmla="*/ 779 h 2348"/>
              <a:gd name="T24" fmla="*/ 2321 w 2352"/>
              <a:gd name="T25" fmla="*/ 905 h 2348"/>
              <a:gd name="T26" fmla="*/ 2343 w 2352"/>
              <a:gd name="T27" fmla="*/ 1037 h 2348"/>
              <a:gd name="T28" fmla="*/ 2352 w 2352"/>
              <a:gd name="T29" fmla="*/ 1174 h 2348"/>
              <a:gd name="T30" fmla="*/ 2343 w 2352"/>
              <a:gd name="T31" fmla="*/ 1311 h 2348"/>
              <a:gd name="T32" fmla="*/ 2321 w 2352"/>
              <a:gd name="T33" fmla="*/ 1443 h 2348"/>
              <a:gd name="T34" fmla="*/ 2283 w 2352"/>
              <a:gd name="T35" fmla="*/ 1569 h 2348"/>
              <a:gd name="T36" fmla="*/ 2232 w 2352"/>
              <a:gd name="T37" fmla="*/ 1689 h 2348"/>
              <a:gd name="T38" fmla="*/ 2169 w 2352"/>
              <a:gd name="T39" fmla="*/ 1804 h 2348"/>
              <a:gd name="T40" fmla="*/ 2091 w 2352"/>
              <a:gd name="T41" fmla="*/ 1910 h 2348"/>
              <a:gd name="T42" fmla="*/ 2005 w 2352"/>
              <a:gd name="T43" fmla="*/ 2004 h 2348"/>
              <a:gd name="T44" fmla="*/ 1911 w 2352"/>
              <a:gd name="T45" fmla="*/ 2090 h 2348"/>
              <a:gd name="T46" fmla="*/ 1805 w 2352"/>
              <a:gd name="T47" fmla="*/ 2164 h 2348"/>
              <a:gd name="T48" fmla="*/ 1693 w 2352"/>
              <a:gd name="T49" fmla="*/ 2230 h 2348"/>
              <a:gd name="T50" fmla="*/ 1573 w 2352"/>
              <a:gd name="T51" fmla="*/ 2279 h 2348"/>
              <a:gd name="T52" fmla="*/ 1444 w 2352"/>
              <a:gd name="T53" fmla="*/ 2316 h 2348"/>
              <a:gd name="T54" fmla="*/ 1312 w 2352"/>
              <a:gd name="T55" fmla="*/ 2339 h 2348"/>
              <a:gd name="T56" fmla="*/ 1175 w 2352"/>
              <a:gd name="T57" fmla="*/ 2348 h 2348"/>
              <a:gd name="T58" fmla="*/ 1040 w 2352"/>
              <a:gd name="T59" fmla="*/ 2339 h 2348"/>
              <a:gd name="T60" fmla="*/ 906 w 2352"/>
              <a:gd name="T61" fmla="*/ 2316 h 2348"/>
              <a:gd name="T62" fmla="*/ 780 w 2352"/>
              <a:gd name="T63" fmla="*/ 2279 h 2348"/>
              <a:gd name="T64" fmla="*/ 659 w 2352"/>
              <a:gd name="T65" fmla="*/ 2230 h 2348"/>
              <a:gd name="T66" fmla="*/ 545 w 2352"/>
              <a:gd name="T67" fmla="*/ 2164 h 2348"/>
              <a:gd name="T68" fmla="*/ 442 w 2352"/>
              <a:gd name="T69" fmla="*/ 2090 h 2348"/>
              <a:gd name="T70" fmla="*/ 344 w 2352"/>
              <a:gd name="T71" fmla="*/ 2004 h 2348"/>
              <a:gd name="T72" fmla="*/ 258 w 2352"/>
              <a:gd name="T73" fmla="*/ 1910 h 2348"/>
              <a:gd name="T74" fmla="*/ 184 w 2352"/>
              <a:gd name="T75" fmla="*/ 1804 h 2348"/>
              <a:gd name="T76" fmla="*/ 121 w 2352"/>
              <a:gd name="T77" fmla="*/ 1689 h 2348"/>
              <a:gd name="T78" fmla="*/ 69 w 2352"/>
              <a:gd name="T79" fmla="*/ 1569 h 2348"/>
              <a:gd name="T80" fmla="*/ 32 w 2352"/>
              <a:gd name="T81" fmla="*/ 1443 h 2348"/>
              <a:gd name="T82" fmla="*/ 9 w 2352"/>
              <a:gd name="T83" fmla="*/ 1311 h 2348"/>
              <a:gd name="T84" fmla="*/ 0 w 2352"/>
              <a:gd name="T85" fmla="*/ 1174 h 2348"/>
              <a:gd name="T86" fmla="*/ 9 w 2352"/>
              <a:gd name="T87" fmla="*/ 1037 h 2348"/>
              <a:gd name="T88" fmla="*/ 32 w 2352"/>
              <a:gd name="T89" fmla="*/ 905 h 2348"/>
              <a:gd name="T90" fmla="*/ 69 w 2352"/>
              <a:gd name="T91" fmla="*/ 779 h 2348"/>
              <a:gd name="T92" fmla="*/ 121 w 2352"/>
              <a:gd name="T93" fmla="*/ 659 h 2348"/>
              <a:gd name="T94" fmla="*/ 184 w 2352"/>
              <a:gd name="T95" fmla="*/ 544 h 2348"/>
              <a:gd name="T96" fmla="*/ 258 w 2352"/>
              <a:gd name="T97" fmla="*/ 438 h 2348"/>
              <a:gd name="T98" fmla="*/ 344 w 2352"/>
              <a:gd name="T99" fmla="*/ 344 h 2348"/>
              <a:gd name="T100" fmla="*/ 442 w 2352"/>
              <a:gd name="T101" fmla="*/ 258 h 2348"/>
              <a:gd name="T102" fmla="*/ 545 w 2352"/>
              <a:gd name="T103" fmla="*/ 184 h 2348"/>
              <a:gd name="T104" fmla="*/ 659 w 2352"/>
              <a:gd name="T105" fmla="*/ 118 h 2348"/>
              <a:gd name="T106" fmla="*/ 780 w 2352"/>
              <a:gd name="T107" fmla="*/ 69 h 2348"/>
              <a:gd name="T108" fmla="*/ 906 w 2352"/>
              <a:gd name="T109" fmla="*/ 32 h 2348"/>
              <a:gd name="T110" fmla="*/ 1040 w 2352"/>
              <a:gd name="T111" fmla="*/ 9 h 2348"/>
              <a:gd name="T112" fmla="*/ 1175 w 2352"/>
              <a:gd name="T113" fmla="*/ 0 h 2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352" h="2348">
                <a:moveTo>
                  <a:pt x="1175" y="0"/>
                </a:moveTo>
                <a:lnTo>
                  <a:pt x="1312" y="9"/>
                </a:lnTo>
                <a:lnTo>
                  <a:pt x="1444" y="32"/>
                </a:lnTo>
                <a:lnTo>
                  <a:pt x="1573" y="69"/>
                </a:lnTo>
                <a:lnTo>
                  <a:pt x="1693" y="118"/>
                </a:lnTo>
                <a:lnTo>
                  <a:pt x="1805" y="184"/>
                </a:lnTo>
                <a:lnTo>
                  <a:pt x="1911" y="258"/>
                </a:lnTo>
                <a:lnTo>
                  <a:pt x="2005" y="344"/>
                </a:lnTo>
                <a:lnTo>
                  <a:pt x="2091" y="438"/>
                </a:lnTo>
                <a:lnTo>
                  <a:pt x="2169" y="544"/>
                </a:lnTo>
                <a:lnTo>
                  <a:pt x="2232" y="659"/>
                </a:lnTo>
                <a:lnTo>
                  <a:pt x="2283" y="779"/>
                </a:lnTo>
                <a:lnTo>
                  <a:pt x="2321" y="905"/>
                </a:lnTo>
                <a:lnTo>
                  <a:pt x="2343" y="1037"/>
                </a:lnTo>
                <a:lnTo>
                  <a:pt x="2352" y="1174"/>
                </a:lnTo>
                <a:lnTo>
                  <a:pt x="2343" y="1311"/>
                </a:lnTo>
                <a:lnTo>
                  <a:pt x="2321" y="1443"/>
                </a:lnTo>
                <a:lnTo>
                  <a:pt x="2283" y="1569"/>
                </a:lnTo>
                <a:lnTo>
                  <a:pt x="2232" y="1689"/>
                </a:lnTo>
                <a:lnTo>
                  <a:pt x="2169" y="1804"/>
                </a:lnTo>
                <a:lnTo>
                  <a:pt x="2091" y="1910"/>
                </a:lnTo>
                <a:lnTo>
                  <a:pt x="2005" y="2004"/>
                </a:lnTo>
                <a:lnTo>
                  <a:pt x="1911" y="2090"/>
                </a:lnTo>
                <a:lnTo>
                  <a:pt x="1805" y="2164"/>
                </a:lnTo>
                <a:lnTo>
                  <a:pt x="1693" y="2230"/>
                </a:lnTo>
                <a:lnTo>
                  <a:pt x="1573" y="2279"/>
                </a:lnTo>
                <a:lnTo>
                  <a:pt x="1444" y="2316"/>
                </a:lnTo>
                <a:lnTo>
                  <a:pt x="1312" y="2339"/>
                </a:lnTo>
                <a:lnTo>
                  <a:pt x="1175" y="2348"/>
                </a:lnTo>
                <a:lnTo>
                  <a:pt x="1040" y="2339"/>
                </a:lnTo>
                <a:lnTo>
                  <a:pt x="906" y="2316"/>
                </a:lnTo>
                <a:lnTo>
                  <a:pt x="780" y="2279"/>
                </a:lnTo>
                <a:lnTo>
                  <a:pt x="659" y="2230"/>
                </a:lnTo>
                <a:lnTo>
                  <a:pt x="545" y="2164"/>
                </a:lnTo>
                <a:lnTo>
                  <a:pt x="442" y="2090"/>
                </a:lnTo>
                <a:lnTo>
                  <a:pt x="344" y="2004"/>
                </a:lnTo>
                <a:lnTo>
                  <a:pt x="258" y="1910"/>
                </a:lnTo>
                <a:lnTo>
                  <a:pt x="184" y="1804"/>
                </a:lnTo>
                <a:lnTo>
                  <a:pt x="121" y="1689"/>
                </a:lnTo>
                <a:lnTo>
                  <a:pt x="69" y="1569"/>
                </a:lnTo>
                <a:lnTo>
                  <a:pt x="32" y="1443"/>
                </a:lnTo>
                <a:lnTo>
                  <a:pt x="9" y="1311"/>
                </a:lnTo>
                <a:lnTo>
                  <a:pt x="0" y="1174"/>
                </a:lnTo>
                <a:lnTo>
                  <a:pt x="9" y="1037"/>
                </a:lnTo>
                <a:lnTo>
                  <a:pt x="32" y="905"/>
                </a:lnTo>
                <a:lnTo>
                  <a:pt x="69" y="779"/>
                </a:lnTo>
                <a:lnTo>
                  <a:pt x="121" y="659"/>
                </a:lnTo>
                <a:lnTo>
                  <a:pt x="184" y="544"/>
                </a:lnTo>
                <a:lnTo>
                  <a:pt x="258" y="438"/>
                </a:lnTo>
                <a:lnTo>
                  <a:pt x="344" y="344"/>
                </a:lnTo>
                <a:lnTo>
                  <a:pt x="442" y="258"/>
                </a:lnTo>
                <a:lnTo>
                  <a:pt x="545" y="184"/>
                </a:lnTo>
                <a:lnTo>
                  <a:pt x="659" y="118"/>
                </a:lnTo>
                <a:lnTo>
                  <a:pt x="780" y="69"/>
                </a:lnTo>
                <a:lnTo>
                  <a:pt x="906" y="32"/>
                </a:lnTo>
                <a:lnTo>
                  <a:pt x="1040" y="9"/>
                </a:lnTo>
                <a:lnTo>
                  <a:pt x="1175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48" name="TextBox 47"/>
          <p:cNvSpPr txBox="1"/>
          <p:nvPr/>
        </p:nvSpPr>
        <p:spPr>
          <a:xfrm rot="1076742">
            <a:off x="3437036" y="2162070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280837" y="1093216"/>
            <a:ext cx="1512412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an annotation called @Odata.publish: true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613400" y="2870257"/>
            <a:ext cx="1542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Arial" pitchFamily="34" charset="0"/>
                <a:cs typeface="Arial" pitchFamily="34" charset="0"/>
              </a:rPr>
              <a:t>Steps for</a:t>
            </a:r>
          </a:p>
          <a:p>
            <a:pPr algn="ctr"/>
            <a:r>
              <a:rPr lang="en-IN" b="1" dirty="0">
                <a:latin typeface="Arial" pitchFamily="34" charset="0"/>
                <a:cs typeface="Arial" pitchFamily="34" charset="0"/>
              </a:rPr>
              <a:t> create</a:t>
            </a:r>
          </a:p>
          <a:p>
            <a:pPr algn="ctr"/>
            <a:r>
              <a:rPr lang="en-IN" sz="1800" b="1" dirty="0">
                <a:latin typeface="Arial" pitchFamily="34" charset="0"/>
                <a:cs typeface="Arial" pitchFamily="34" charset="0"/>
              </a:rPr>
              <a:t>ODATA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831" y="1738002"/>
            <a:ext cx="4050000" cy="1692857"/>
          </a:xfrm>
          <a:prstGeom prst="rect">
            <a:avLst/>
          </a:prstGeom>
        </p:spPr>
      </p:pic>
      <p:sp>
        <p:nvSpPr>
          <p:cNvPr id="53" name="Rounded Rectangle 52"/>
          <p:cNvSpPr/>
          <p:nvPr/>
        </p:nvSpPr>
        <p:spPr bwMode="gray">
          <a:xfrm>
            <a:off x="6163979" y="2579131"/>
            <a:ext cx="1500068" cy="330696"/>
          </a:xfrm>
          <a:prstGeom prst="roundRect">
            <a:avLst>
              <a:gd name="adj" fmla="val 50000"/>
            </a:avLst>
          </a:prstGeom>
          <a:noFill/>
          <a:ln w="9525" algn="ctr">
            <a:solidFill>
              <a:schemeClr val="accent4">
                <a:lumMod val="75000"/>
              </a:schemeClr>
            </a:solidFill>
            <a:prstDash val="solid"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400" kern="0" dirty="0">
                <a:solidFill>
                  <a:schemeClr val="accent4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OData exposure</a:t>
            </a:r>
          </a:p>
        </p:txBody>
      </p:sp>
      <p:cxnSp>
        <p:nvCxnSpPr>
          <p:cNvPr id="7" name="Straight Arrow Connector 6"/>
          <p:cNvCxnSpPr>
            <a:stCxn id="53" idx="3"/>
          </p:cNvCxnSpPr>
          <p:nvPr/>
        </p:nvCxnSpPr>
        <p:spPr>
          <a:xfrm flipV="1">
            <a:off x="7664047" y="2702512"/>
            <a:ext cx="424540" cy="41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653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Virtual Learning Environments (VLEs) - Future Ready Educa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68"/>
          <a:stretch/>
        </p:blipFill>
        <p:spPr bwMode="auto">
          <a:xfrm>
            <a:off x="3912088" y="1164761"/>
            <a:ext cx="5962650" cy="532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55140" y="235024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 </a:t>
            </a:r>
          </a:p>
        </p:txBody>
      </p:sp>
      <p:sp>
        <p:nvSpPr>
          <p:cNvPr id="10" name="Rectangle 9"/>
          <p:cNvSpPr/>
          <p:nvPr/>
        </p:nvSpPr>
        <p:spPr>
          <a:xfrm>
            <a:off x="261764" y="899721"/>
            <a:ext cx="4220114" cy="124605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2000" kern="0" dirty="0">
                <a:ea typeface="Arial Unicode MS" pitchFamily="34" charset="-128"/>
                <a:cs typeface="Arial"/>
                <a:hlinkClick r:id="rId4"/>
              </a:rPr>
              <a:t>Association’s with CDS Code </a:t>
            </a:r>
            <a:endParaRPr lang="en-GB" sz="2000" kern="0" dirty="0">
              <a:ea typeface="Arial Unicode MS" pitchFamily="34" charset="-128"/>
              <a:cs typeface="Arial"/>
            </a:endParaRPr>
          </a:p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600" kern="0" dirty="0">
              <a:solidFill>
                <a:schemeClr val="bg1"/>
              </a:solidFill>
              <a:ea typeface="Arial Unicode MS" pitchFamily="34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8581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Cooper Black" panose="0208090404030B020404" pitchFamily="18" charset="0"/>
              </a:rPr>
              <a:t>Create Fiori App on top of CDS in BAS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59" y="1310885"/>
            <a:ext cx="10400000" cy="519619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61764" y="838012"/>
            <a:ext cx="112643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Open Business Application Studio ( BAS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605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6353</TotalTime>
  <Words>1050</Words>
  <Application>Microsoft Office PowerPoint</Application>
  <PresentationFormat>Widescreen</PresentationFormat>
  <Paragraphs>254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Arial Unicode MS</vt:lpstr>
      <vt:lpstr>Arial</vt:lpstr>
      <vt:lpstr>Arial</vt:lpstr>
      <vt:lpstr>Benton Sans</vt:lpstr>
      <vt:lpstr>Calibri</vt:lpstr>
      <vt:lpstr>Calibri Light</vt:lpstr>
      <vt:lpstr>Cooper Black</vt:lpstr>
      <vt:lpstr>Courier New</vt:lpstr>
      <vt:lpstr>Open Sans</vt:lpstr>
      <vt:lpstr>Optima</vt:lpstr>
      <vt:lpstr>Segoe UI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sc</cp:lastModifiedBy>
  <cp:revision>569</cp:revision>
  <dcterms:created xsi:type="dcterms:W3CDTF">2016-07-10T03:33:26Z</dcterms:created>
  <dcterms:modified xsi:type="dcterms:W3CDTF">2021-06-10T07:24:26Z</dcterms:modified>
</cp:coreProperties>
</file>